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76" r:id="rId2"/>
  </p:sldMasterIdLst>
  <p:notesMasterIdLst>
    <p:notesMasterId r:id="rId17"/>
  </p:notesMasterIdLst>
  <p:sldIdLst>
    <p:sldId id="260" r:id="rId3"/>
    <p:sldId id="270" r:id="rId4"/>
    <p:sldId id="263" r:id="rId5"/>
    <p:sldId id="290" r:id="rId6"/>
    <p:sldId id="267" r:id="rId7"/>
    <p:sldId id="289" r:id="rId8"/>
    <p:sldId id="264" r:id="rId9"/>
    <p:sldId id="266" r:id="rId10"/>
    <p:sldId id="268" r:id="rId11"/>
    <p:sldId id="291" r:id="rId12"/>
    <p:sldId id="273" r:id="rId13"/>
    <p:sldId id="288" r:id="rId14"/>
    <p:sldId id="284" r:id="rId15"/>
    <p:sldId id="277" r:id="rId16"/>
  </p:sldIdLst>
  <p:sldSz cx="9278938" cy="5219700"/>
  <p:notesSz cx="6858000" cy="9144000"/>
  <p:custDataLst>
    <p:tags r:id="rId18"/>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44" userDrawn="1">
          <p15:clr>
            <a:srgbClr val="A4A3A4"/>
          </p15:clr>
        </p15:guide>
        <p15:guide id="2" pos="292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D2B5B"/>
    <a:srgbClr val="151828"/>
    <a:srgbClr val="D13543"/>
    <a:srgbClr val="A12958"/>
    <a:srgbClr val="981B49"/>
    <a:srgbClr val="DA5B39"/>
    <a:srgbClr val="62375F"/>
    <a:srgbClr val="F8F8F8"/>
    <a:srgbClr val="1A305F"/>
    <a:srgbClr val="1442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287" autoAdjust="0"/>
  </p:normalViewPr>
  <p:slideViewPr>
    <p:cSldViewPr snapToGrid="0">
      <p:cViewPr varScale="1">
        <p:scale>
          <a:sx n="148" d="100"/>
          <a:sy n="148" d="100"/>
        </p:scale>
        <p:origin x="536" y="176"/>
      </p:cViewPr>
      <p:guideLst>
        <p:guide orient="horz" pos="1644"/>
        <p:guide pos="292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gs" Target="tags/tag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4BDB01B-6C99-497E-8EF4-5D3A2CBC54D7}"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zh-CN" altLang="en-US"/>
        </a:p>
      </dgm:t>
    </dgm:pt>
    <dgm:pt modelId="{B35D9076-D207-4A73-B4E4-A0BA48F4D717}">
      <dgm:prSet phldrT="[文本]" custT="1"/>
      <dgm:spPr>
        <a:solidFill>
          <a:srgbClr val="AD2B5B"/>
        </a:solidFill>
        <a:ln>
          <a:noFill/>
        </a:ln>
        <a:effectLst>
          <a:outerShdw blurRad="50800" dist="38100" dir="2700000" algn="tl" rotWithShape="0">
            <a:prstClr val="black">
              <a:alpha val="40000"/>
            </a:prstClr>
          </a:outerShdw>
        </a:effectLst>
      </dgm:spPr>
      <dgm:t>
        <a:bodyPr/>
        <a:lstStyle/>
        <a:p>
          <a:pPr algn="l">
            <a:lnSpc>
              <a:spcPct val="125000"/>
            </a:lnSpc>
            <a:buNone/>
          </a:pPr>
          <a:r>
            <a:rPr lang="en-US" sz="900" kern="1200" dirty="0">
              <a:solidFill>
                <a:prstClr val="white"/>
              </a:solidFill>
              <a:latin typeface="Arial" panose="020B0604020202020204" pitchFamily="34" charset="0"/>
              <a:ea typeface="+mn-ea"/>
              <a:cs typeface="Arial" panose="020B0604020202020204" pitchFamily="34" charset="0"/>
            </a:rPr>
            <a:t>1. Around 30,000 liquor reviews from Kaggle</a:t>
          </a:r>
        </a:p>
        <a:p>
          <a:pPr algn="l">
            <a:lnSpc>
              <a:spcPct val="125000"/>
            </a:lnSpc>
            <a:buNone/>
          </a:pPr>
          <a:r>
            <a:rPr lang="en-US" sz="900" kern="1200" dirty="0">
              <a:solidFill>
                <a:prstClr val="white"/>
              </a:solidFill>
              <a:latin typeface="Arial" panose="020B0604020202020204" pitchFamily="34" charset="0"/>
              <a:ea typeface="+mn-ea"/>
              <a:cs typeface="Arial" panose="020B0604020202020204" pitchFamily="34" charset="0"/>
            </a:rPr>
            <a:t>2. Only </a:t>
          </a:r>
          <a:r>
            <a:rPr lang="en-US" altLang="zh-CN" sz="900" kern="1200" dirty="0">
              <a:solidFill>
                <a:prstClr val="white"/>
              </a:solidFill>
              <a:latin typeface="Arial" panose="020B0604020202020204" pitchFamily="34" charset="0"/>
              <a:ea typeface="+mn-ea"/>
              <a:cs typeface="Arial" panose="020B0604020202020204" pitchFamily="34" charset="0"/>
            </a:rPr>
            <a:t>one </a:t>
          </a:r>
          <a:r>
            <a:rPr lang="en-US" sz="900" kern="1200" dirty="0">
              <a:solidFill>
                <a:prstClr val="white"/>
              </a:solidFill>
              <a:latin typeface="Arial" panose="020B0604020202020204" pitchFamily="34" charset="0"/>
              <a:ea typeface="+mn-ea"/>
              <a:cs typeface="Arial" panose="020B0604020202020204" pitchFamily="34" charset="0"/>
            </a:rPr>
            <a:t>Intel-I7-14700 CPU for training</a:t>
          </a:r>
          <a:endParaRPr lang="zh-CN" altLang="en-US" sz="900" kern="1200" dirty="0">
            <a:solidFill>
              <a:prstClr val="white"/>
            </a:solidFill>
            <a:latin typeface="Arial" panose="020B0604020202020204" pitchFamily="34" charset="0"/>
            <a:ea typeface="+mn-ea"/>
            <a:cs typeface="Arial" panose="020B0604020202020204" pitchFamily="34" charset="0"/>
          </a:endParaRPr>
        </a:p>
      </dgm:t>
    </dgm:pt>
    <dgm:pt modelId="{EA6A27F9-6F15-4432-B491-1246E3744F51}" type="parTrans" cxnId="{D50AEEF8-E454-4A9A-BA18-EBED6E83C59F}">
      <dgm:prSet/>
      <dgm:spPr/>
      <dgm:t>
        <a:bodyPr/>
        <a:lstStyle/>
        <a:p>
          <a:endParaRPr lang="zh-CN" altLang="en-US">
            <a:latin typeface="Arial" panose="020B0604020202020204" pitchFamily="34" charset="0"/>
            <a:cs typeface="Arial" panose="020B0604020202020204" pitchFamily="34" charset="0"/>
          </a:endParaRPr>
        </a:p>
      </dgm:t>
    </dgm:pt>
    <dgm:pt modelId="{E1CC179A-7969-4B26-913D-71ED632E1685}" type="sibTrans" cxnId="{D50AEEF8-E454-4A9A-BA18-EBED6E83C59F}">
      <dgm:prSet/>
      <dgm:spPr>
        <a:ln w="19050">
          <a:solidFill>
            <a:schemeClr val="tx1"/>
          </a:solidFill>
        </a:ln>
      </dgm:spPr>
      <dgm:t>
        <a:bodyPr/>
        <a:lstStyle/>
        <a:p>
          <a:endParaRPr lang="zh-CN" altLang="en-US">
            <a:latin typeface="Arial" panose="020B0604020202020204" pitchFamily="34" charset="0"/>
            <a:cs typeface="Arial" panose="020B0604020202020204" pitchFamily="34" charset="0"/>
          </a:endParaRPr>
        </a:p>
      </dgm:t>
    </dgm:pt>
    <dgm:pt modelId="{991FDFED-E853-4CB8-A313-F765B3FA6E86}">
      <dgm:prSet phldrT="[文本]" custT="1"/>
      <dgm:spPr>
        <a:solidFill>
          <a:srgbClr val="AD2B5B"/>
        </a:solidFill>
        <a:ln>
          <a:noFill/>
        </a:ln>
        <a:effectLst>
          <a:outerShdw blurRad="50800" dist="38100" dir="2700000" algn="tl" rotWithShape="0">
            <a:prstClr val="black">
              <a:alpha val="40000"/>
            </a:prstClr>
          </a:outerShdw>
        </a:effectLst>
      </dgm:spPr>
      <dgm:t>
        <a:bodyPr/>
        <a:lstStyle/>
        <a:p>
          <a:pPr algn="l">
            <a:lnSpc>
              <a:spcPct val="125000"/>
            </a:lnSpc>
            <a:buNone/>
          </a:pPr>
          <a:r>
            <a:rPr lang="en-US" sz="900" dirty="0">
              <a:latin typeface="Arial" panose="020B0604020202020204" pitchFamily="34" charset="0"/>
              <a:cs typeface="Arial" panose="020B0604020202020204" pitchFamily="34" charset="0"/>
            </a:rPr>
            <a:t>3. Reduce training data</a:t>
          </a:r>
        </a:p>
        <a:p>
          <a:pPr algn="l">
            <a:lnSpc>
              <a:spcPct val="125000"/>
            </a:lnSpc>
            <a:buNone/>
          </a:pPr>
          <a:r>
            <a:rPr lang="en-US" sz="900" dirty="0">
              <a:solidFill>
                <a:prstClr val="white"/>
              </a:solidFill>
              <a:latin typeface="Arial" panose="020B0604020202020204" pitchFamily="34" charset="0"/>
              <a:ea typeface="+mn-ea"/>
              <a:cs typeface="Arial" panose="020B0604020202020204" pitchFamily="34" charset="0"/>
            </a:rPr>
            <a:t>4. Ask ChatGPT to generate some representative liquor recommendation data</a:t>
          </a:r>
          <a:endParaRPr lang="zh-CN" altLang="en-US" sz="900" dirty="0">
            <a:latin typeface="Arial" panose="020B0604020202020204" pitchFamily="34" charset="0"/>
            <a:cs typeface="Arial" panose="020B0604020202020204" pitchFamily="34" charset="0"/>
          </a:endParaRPr>
        </a:p>
      </dgm:t>
    </dgm:pt>
    <dgm:pt modelId="{538AA66C-BD13-4FE9-8BC3-28B75804EA35}" type="parTrans" cxnId="{FDD53076-611C-4046-988B-59E12B023634}">
      <dgm:prSet/>
      <dgm:spPr/>
      <dgm:t>
        <a:bodyPr/>
        <a:lstStyle/>
        <a:p>
          <a:endParaRPr lang="zh-CN" altLang="en-US">
            <a:latin typeface="Arial" panose="020B0604020202020204" pitchFamily="34" charset="0"/>
            <a:cs typeface="Arial" panose="020B0604020202020204" pitchFamily="34" charset="0"/>
          </a:endParaRPr>
        </a:p>
      </dgm:t>
    </dgm:pt>
    <dgm:pt modelId="{A606368B-C52E-4C58-8959-31C82A718F1F}" type="sibTrans" cxnId="{FDD53076-611C-4046-988B-59E12B023634}">
      <dgm:prSet/>
      <dgm:spPr>
        <a:ln w="19050">
          <a:solidFill>
            <a:schemeClr val="tx1"/>
          </a:solidFill>
        </a:ln>
      </dgm:spPr>
      <dgm:t>
        <a:bodyPr/>
        <a:lstStyle/>
        <a:p>
          <a:endParaRPr lang="zh-CN" altLang="en-US">
            <a:latin typeface="Arial" panose="020B0604020202020204" pitchFamily="34" charset="0"/>
            <a:cs typeface="Arial" panose="020B0604020202020204" pitchFamily="34" charset="0"/>
          </a:endParaRPr>
        </a:p>
      </dgm:t>
    </dgm:pt>
    <dgm:pt modelId="{A5752E1B-0AD7-46E8-B419-6D048769F93F}">
      <dgm:prSet phldrT="[文本]" custT="1"/>
      <dgm:spPr>
        <a:solidFill>
          <a:srgbClr val="AD2B5B"/>
        </a:solidFill>
        <a:ln>
          <a:noFill/>
        </a:ln>
        <a:effectLst>
          <a:outerShdw blurRad="50800" dist="38100" dir="2700000" algn="tl" rotWithShape="0">
            <a:prstClr val="black">
              <a:alpha val="40000"/>
            </a:prstClr>
          </a:outerShdw>
        </a:effectLst>
      </dgm:spPr>
      <dgm:t>
        <a:bodyPr/>
        <a:lstStyle/>
        <a:p>
          <a:pPr algn="l">
            <a:lnSpc>
              <a:spcPct val="125000"/>
            </a:lnSpc>
            <a:buNone/>
          </a:pPr>
          <a:r>
            <a:rPr lang="en-US" sz="900" kern="1200" dirty="0">
              <a:latin typeface="Arial" panose="020B0604020202020204" pitchFamily="34" charset="0"/>
              <a:cs typeface="Arial" panose="020B0604020202020204" pitchFamily="34" charset="0"/>
            </a:rPr>
            <a:t>5. Start from feeding a small number of data pairs and gradually added more</a:t>
          </a:r>
          <a:endParaRPr lang="zh-CN" altLang="en-US" sz="900" kern="1200" dirty="0">
            <a:solidFill>
              <a:prstClr val="white"/>
            </a:solidFill>
            <a:latin typeface="Arial" panose="020B0604020202020204" pitchFamily="34" charset="0"/>
            <a:ea typeface="+mn-ea"/>
            <a:cs typeface="Arial" panose="020B0604020202020204" pitchFamily="34" charset="0"/>
          </a:endParaRPr>
        </a:p>
      </dgm:t>
    </dgm:pt>
    <dgm:pt modelId="{FC124B10-DC7F-443D-A1D6-6FA16FBF4D8F}" type="parTrans" cxnId="{A76E28FC-9B70-4B15-BF42-BD6907106A96}">
      <dgm:prSet/>
      <dgm:spPr/>
      <dgm:t>
        <a:bodyPr/>
        <a:lstStyle/>
        <a:p>
          <a:endParaRPr lang="zh-CN" altLang="en-US">
            <a:latin typeface="Arial" panose="020B0604020202020204" pitchFamily="34" charset="0"/>
            <a:cs typeface="Arial" panose="020B0604020202020204" pitchFamily="34" charset="0"/>
          </a:endParaRPr>
        </a:p>
      </dgm:t>
    </dgm:pt>
    <dgm:pt modelId="{38C66246-CCD9-40B7-8BFE-A86A4D2BE5EC}" type="sibTrans" cxnId="{A76E28FC-9B70-4B15-BF42-BD6907106A96}">
      <dgm:prSet/>
      <dgm:spPr>
        <a:ln w="19050">
          <a:solidFill>
            <a:schemeClr val="tx1"/>
          </a:solidFill>
        </a:ln>
      </dgm:spPr>
      <dgm:t>
        <a:bodyPr/>
        <a:lstStyle/>
        <a:p>
          <a:endParaRPr lang="zh-CN" altLang="en-US">
            <a:latin typeface="Arial" panose="020B0604020202020204" pitchFamily="34" charset="0"/>
            <a:cs typeface="Arial" panose="020B0604020202020204" pitchFamily="34" charset="0"/>
          </a:endParaRPr>
        </a:p>
      </dgm:t>
    </dgm:pt>
    <dgm:pt modelId="{0347BAAE-B7B0-4E0D-B5E6-521CDDBC8243}">
      <dgm:prSet phldrT="[文本]" custT="1"/>
      <dgm:spPr>
        <a:solidFill>
          <a:srgbClr val="AD2B5B"/>
        </a:solidFill>
        <a:ln>
          <a:noFill/>
        </a:ln>
        <a:effectLst>
          <a:outerShdw blurRad="50800" dist="38100" dir="2700000" algn="tl" rotWithShape="0">
            <a:prstClr val="black">
              <a:alpha val="40000"/>
            </a:prstClr>
          </a:outerShdw>
        </a:effectLst>
      </dgm:spPr>
      <dgm:t>
        <a:bodyPr/>
        <a:lstStyle/>
        <a:p>
          <a:pPr algn="l">
            <a:lnSpc>
              <a:spcPct val="125000"/>
            </a:lnSpc>
            <a:buNone/>
          </a:pPr>
          <a:r>
            <a:rPr lang="en-US" sz="900" kern="1200" dirty="0">
              <a:solidFill>
                <a:prstClr val="white"/>
              </a:solidFill>
              <a:latin typeface="Arial" panose="020B0604020202020204" pitchFamily="34" charset="0"/>
              <a:ea typeface="+mn-ea"/>
              <a:cs typeface="Arial" panose="020B0604020202020204" pitchFamily="34" charset="0"/>
            </a:rPr>
            <a:t>6. </a:t>
          </a:r>
          <a:r>
            <a:rPr lang="en-US" sz="900" b="1" kern="1200" dirty="0">
              <a:solidFill>
                <a:prstClr val="white"/>
              </a:solidFill>
              <a:latin typeface="Arial" panose="020B0604020202020204" pitchFamily="34" charset="0"/>
              <a:ea typeface="+mn-ea"/>
              <a:cs typeface="Arial" panose="020B0604020202020204" pitchFamily="34" charset="0"/>
            </a:rPr>
            <a:t>Challenge:</a:t>
          </a:r>
          <a:r>
            <a:rPr lang="en-US" sz="900" kern="1200" dirty="0">
              <a:solidFill>
                <a:prstClr val="white"/>
              </a:solidFill>
              <a:latin typeface="Arial" panose="020B0604020202020204" pitchFamily="34" charset="0"/>
              <a:ea typeface="+mn-ea"/>
              <a:cs typeface="Arial" panose="020B0604020202020204" pitchFamily="34" charset="0"/>
            </a:rPr>
            <a:t> When the amount of training data was too small, the model would give us empty reply which was inaccurate and not acceptable. </a:t>
          </a:r>
          <a:endParaRPr lang="zh-CN" altLang="en-US" sz="900" kern="1200" dirty="0">
            <a:solidFill>
              <a:prstClr val="white"/>
            </a:solidFill>
            <a:latin typeface="Arial" panose="020B0604020202020204" pitchFamily="34" charset="0"/>
            <a:ea typeface="+mn-ea"/>
            <a:cs typeface="Arial" panose="020B0604020202020204" pitchFamily="34" charset="0"/>
          </a:endParaRPr>
        </a:p>
      </dgm:t>
    </dgm:pt>
    <dgm:pt modelId="{B77894D7-54DD-4C78-87EB-2065C516CC6A}" type="parTrans" cxnId="{7FBEFBC7-BBD8-4426-9CCB-FCC188B82DD9}">
      <dgm:prSet/>
      <dgm:spPr/>
      <dgm:t>
        <a:bodyPr/>
        <a:lstStyle/>
        <a:p>
          <a:endParaRPr lang="zh-CN" altLang="en-US">
            <a:latin typeface="Arial" panose="020B0604020202020204" pitchFamily="34" charset="0"/>
            <a:cs typeface="Arial" panose="020B0604020202020204" pitchFamily="34" charset="0"/>
          </a:endParaRPr>
        </a:p>
      </dgm:t>
    </dgm:pt>
    <dgm:pt modelId="{80E0DBA5-0544-4FB2-9AE3-9D2C2A972ED3}" type="sibTrans" cxnId="{7FBEFBC7-BBD8-4426-9CCB-FCC188B82DD9}">
      <dgm:prSet/>
      <dgm:spPr>
        <a:ln w="19050">
          <a:solidFill>
            <a:schemeClr val="tx1"/>
          </a:solidFill>
        </a:ln>
      </dgm:spPr>
      <dgm:t>
        <a:bodyPr/>
        <a:lstStyle/>
        <a:p>
          <a:endParaRPr lang="zh-CN" altLang="en-US">
            <a:latin typeface="Arial" panose="020B0604020202020204" pitchFamily="34" charset="0"/>
            <a:cs typeface="Arial" panose="020B0604020202020204" pitchFamily="34" charset="0"/>
          </a:endParaRPr>
        </a:p>
      </dgm:t>
    </dgm:pt>
    <dgm:pt modelId="{25F37B50-DC28-4F6E-B1FA-F53717EC9B34}">
      <dgm:prSet phldrT="[文本]" custT="1"/>
      <dgm:spPr>
        <a:solidFill>
          <a:srgbClr val="AD2B5B"/>
        </a:solidFill>
        <a:ln>
          <a:noFill/>
        </a:ln>
        <a:effectLst>
          <a:outerShdw blurRad="50800" dist="38100" dir="2700000" algn="tl" rotWithShape="0">
            <a:prstClr val="black">
              <a:alpha val="40000"/>
            </a:prstClr>
          </a:outerShdw>
        </a:effectLst>
      </dgm:spPr>
      <dgm:t>
        <a:bodyPr/>
        <a:lstStyle/>
        <a:p>
          <a:pPr algn="l">
            <a:lnSpc>
              <a:spcPct val="125000"/>
            </a:lnSpc>
          </a:pPr>
          <a:r>
            <a:rPr lang="en-US" sz="900" kern="1200" dirty="0">
              <a:solidFill>
                <a:prstClr val="white"/>
              </a:solidFill>
              <a:latin typeface="Arial" panose="020B0604020202020204" pitchFamily="34" charset="0"/>
              <a:ea typeface="+mn-ea"/>
              <a:cs typeface="Arial" panose="020B0604020202020204" pitchFamily="34" charset="0"/>
            </a:rPr>
            <a:t>7. </a:t>
          </a:r>
          <a:r>
            <a:rPr lang="en-US" sz="900" b="1" kern="1200" dirty="0">
              <a:solidFill>
                <a:prstClr val="white"/>
              </a:solidFill>
              <a:latin typeface="Arial" panose="020B0604020202020204" pitchFamily="34" charset="0"/>
              <a:ea typeface="+mn-ea"/>
              <a:cs typeface="Arial" panose="020B0604020202020204" pitchFamily="34" charset="0"/>
            </a:rPr>
            <a:t>S</a:t>
          </a:r>
          <a:r>
            <a:rPr lang="en-US" altLang="zh-CN" sz="900" b="1" kern="1200" dirty="0">
              <a:solidFill>
                <a:prstClr val="white"/>
              </a:solidFill>
              <a:latin typeface="Arial" panose="020B0604020202020204" pitchFamily="34" charset="0"/>
              <a:ea typeface="+mn-ea"/>
              <a:cs typeface="Arial" panose="020B0604020202020204" pitchFamily="34" charset="0"/>
            </a:rPr>
            <a:t>olution:</a:t>
          </a:r>
          <a:r>
            <a:rPr lang="en-US" altLang="zh-CN" sz="900" kern="1200" dirty="0">
              <a:solidFill>
                <a:prstClr val="white"/>
              </a:solidFill>
              <a:latin typeface="Arial" panose="020B0604020202020204" pitchFamily="34" charset="0"/>
              <a:ea typeface="+mn-ea"/>
              <a:cs typeface="Arial" panose="020B0604020202020204" pitchFamily="34" charset="0"/>
            </a:rPr>
            <a:t> </a:t>
          </a:r>
          <a:r>
            <a:rPr lang="en-US" sz="900" kern="1200" dirty="0">
              <a:solidFill>
                <a:prstClr val="white"/>
              </a:solidFill>
              <a:latin typeface="Arial" panose="020B0604020202020204" pitchFamily="34" charset="0"/>
              <a:ea typeface="+mn-ea"/>
              <a:cs typeface="Arial" panose="020B0604020202020204" pitchFamily="34" charset="0"/>
            </a:rPr>
            <a:t>Using 20 data pairs would control the training time to approximately 35 minutes and enable the model to provide meaningful responses. </a:t>
          </a:r>
          <a:endParaRPr lang="zh-CN" altLang="en-US" sz="900" kern="1200" dirty="0">
            <a:solidFill>
              <a:prstClr val="white"/>
            </a:solidFill>
            <a:latin typeface="Arial" panose="020B0604020202020204" pitchFamily="34" charset="0"/>
            <a:ea typeface="+mn-ea"/>
            <a:cs typeface="Arial" panose="020B0604020202020204" pitchFamily="34" charset="0"/>
          </a:endParaRPr>
        </a:p>
      </dgm:t>
    </dgm:pt>
    <dgm:pt modelId="{0E22279A-F26F-48D4-850E-5F5528A222A2}" type="parTrans" cxnId="{0E02DBBF-D400-4820-B89C-FB6FDC9270A0}">
      <dgm:prSet/>
      <dgm:spPr/>
      <dgm:t>
        <a:bodyPr/>
        <a:lstStyle/>
        <a:p>
          <a:endParaRPr lang="zh-CN" altLang="en-US">
            <a:latin typeface="Arial" panose="020B0604020202020204" pitchFamily="34" charset="0"/>
            <a:cs typeface="Arial" panose="020B0604020202020204" pitchFamily="34" charset="0"/>
          </a:endParaRPr>
        </a:p>
      </dgm:t>
    </dgm:pt>
    <dgm:pt modelId="{7D850CC0-2D7F-430C-ACD3-A958F70AE01D}" type="sibTrans" cxnId="{0E02DBBF-D400-4820-B89C-FB6FDC9270A0}">
      <dgm:prSet/>
      <dgm:spPr/>
      <dgm:t>
        <a:bodyPr/>
        <a:lstStyle/>
        <a:p>
          <a:endParaRPr lang="zh-CN" altLang="en-US">
            <a:latin typeface="Arial" panose="020B0604020202020204" pitchFamily="34" charset="0"/>
            <a:cs typeface="Arial" panose="020B0604020202020204" pitchFamily="34" charset="0"/>
          </a:endParaRPr>
        </a:p>
      </dgm:t>
    </dgm:pt>
    <dgm:pt modelId="{FB9E3060-C084-438A-913D-A65501A80E09}" type="pres">
      <dgm:prSet presAssocID="{24BDB01B-6C99-497E-8EF4-5D3A2CBC54D7}" presName="Name0" presStyleCnt="0">
        <dgm:presLayoutVars>
          <dgm:dir/>
          <dgm:resizeHandles val="exact"/>
        </dgm:presLayoutVars>
      </dgm:prSet>
      <dgm:spPr/>
    </dgm:pt>
    <dgm:pt modelId="{9BEFFE14-E683-4DCA-B7C3-C0E8D959FBEB}" type="pres">
      <dgm:prSet presAssocID="{B35D9076-D207-4A73-B4E4-A0BA48F4D717}" presName="node" presStyleLbl="node1" presStyleIdx="0" presStyleCnt="5" custScaleX="140451" custScaleY="69023">
        <dgm:presLayoutVars>
          <dgm:bulletEnabled val="1"/>
        </dgm:presLayoutVars>
      </dgm:prSet>
      <dgm:spPr/>
    </dgm:pt>
    <dgm:pt modelId="{4CE63253-D58B-4649-905D-53DECE35BB80}" type="pres">
      <dgm:prSet presAssocID="{E1CC179A-7969-4B26-913D-71ED632E1685}" presName="sibTrans" presStyleLbl="sibTrans1D1" presStyleIdx="0" presStyleCnt="4"/>
      <dgm:spPr/>
    </dgm:pt>
    <dgm:pt modelId="{E9D01680-C95C-478F-A40F-61179087592E}" type="pres">
      <dgm:prSet presAssocID="{E1CC179A-7969-4B26-913D-71ED632E1685}" presName="connectorText" presStyleLbl="sibTrans1D1" presStyleIdx="0" presStyleCnt="4"/>
      <dgm:spPr/>
    </dgm:pt>
    <dgm:pt modelId="{117FD44F-E8DE-4B97-9383-9751F454E010}" type="pres">
      <dgm:prSet presAssocID="{991FDFED-E853-4CB8-A313-F765B3FA6E86}" presName="node" presStyleLbl="node1" presStyleIdx="1" presStyleCnt="5" custScaleX="140451" custScaleY="69023">
        <dgm:presLayoutVars>
          <dgm:bulletEnabled val="1"/>
        </dgm:presLayoutVars>
      </dgm:prSet>
      <dgm:spPr/>
    </dgm:pt>
    <dgm:pt modelId="{E8504159-C0BA-4113-B661-264684FA8287}" type="pres">
      <dgm:prSet presAssocID="{A606368B-C52E-4C58-8959-31C82A718F1F}" presName="sibTrans" presStyleLbl="sibTrans1D1" presStyleIdx="1" presStyleCnt="4"/>
      <dgm:spPr/>
    </dgm:pt>
    <dgm:pt modelId="{EB130A0B-90F6-4A19-98F1-63F69BC4756B}" type="pres">
      <dgm:prSet presAssocID="{A606368B-C52E-4C58-8959-31C82A718F1F}" presName="connectorText" presStyleLbl="sibTrans1D1" presStyleIdx="1" presStyleCnt="4"/>
      <dgm:spPr/>
    </dgm:pt>
    <dgm:pt modelId="{61ED59B9-268F-4766-9DDE-A3FF18E7BE9F}" type="pres">
      <dgm:prSet presAssocID="{A5752E1B-0AD7-46E8-B419-6D048769F93F}" presName="node" presStyleLbl="node1" presStyleIdx="2" presStyleCnt="5" custScaleX="140451" custScaleY="69023">
        <dgm:presLayoutVars>
          <dgm:bulletEnabled val="1"/>
        </dgm:presLayoutVars>
      </dgm:prSet>
      <dgm:spPr/>
    </dgm:pt>
    <dgm:pt modelId="{D0DC3FE9-D32C-45FF-8BDA-8CF5D4DEE4C3}" type="pres">
      <dgm:prSet presAssocID="{38C66246-CCD9-40B7-8BFE-A86A4D2BE5EC}" presName="sibTrans" presStyleLbl="sibTrans1D1" presStyleIdx="2" presStyleCnt="4"/>
      <dgm:spPr/>
    </dgm:pt>
    <dgm:pt modelId="{761CC349-599E-44F9-8B4A-7B1FACA7BDE9}" type="pres">
      <dgm:prSet presAssocID="{38C66246-CCD9-40B7-8BFE-A86A4D2BE5EC}" presName="connectorText" presStyleLbl="sibTrans1D1" presStyleIdx="2" presStyleCnt="4"/>
      <dgm:spPr/>
    </dgm:pt>
    <dgm:pt modelId="{5B35FA6D-8F1C-47DB-AF39-012CD09F8788}" type="pres">
      <dgm:prSet presAssocID="{0347BAAE-B7B0-4E0D-B5E6-521CDDBC8243}" presName="node" presStyleLbl="node1" presStyleIdx="3" presStyleCnt="5" custScaleX="140451" custScaleY="69023">
        <dgm:presLayoutVars>
          <dgm:bulletEnabled val="1"/>
        </dgm:presLayoutVars>
      </dgm:prSet>
      <dgm:spPr/>
    </dgm:pt>
    <dgm:pt modelId="{7A0E21DC-8938-4005-941B-15988A488FC6}" type="pres">
      <dgm:prSet presAssocID="{80E0DBA5-0544-4FB2-9AE3-9D2C2A972ED3}" presName="sibTrans" presStyleLbl="sibTrans1D1" presStyleIdx="3" presStyleCnt="4"/>
      <dgm:spPr/>
    </dgm:pt>
    <dgm:pt modelId="{4A1A4809-4CE8-4566-8AA1-194F52885DDA}" type="pres">
      <dgm:prSet presAssocID="{80E0DBA5-0544-4FB2-9AE3-9D2C2A972ED3}" presName="connectorText" presStyleLbl="sibTrans1D1" presStyleIdx="3" presStyleCnt="4"/>
      <dgm:spPr/>
    </dgm:pt>
    <dgm:pt modelId="{54C47729-B289-4F1C-BBC1-D1E2930B6F0C}" type="pres">
      <dgm:prSet presAssocID="{25F37B50-DC28-4F6E-B1FA-F53717EC9B34}" presName="node" presStyleLbl="node1" presStyleIdx="4" presStyleCnt="5" custScaleX="140451" custScaleY="69023">
        <dgm:presLayoutVars>
          <dgm:bulletEnabled val="1"/>
        </dgm:presLayoutVars>
      </dgm:prSet>
      <dgm:spPr/>
    </dgm:pt>
  </dgm:ptLst>
  <dgm:cxnLst>
    <dgm:cxn modelId="{82567805-EE57-4FE1-861B-F1B4722AB9C3}" type="presOf" srcId="{38C66246-CCD9-40B7-8BFE-A86A4D2BE5EC}" destId="{D0DC3FE9-D32C-45FF-8BDA-8CF5D4DEE4C3}" srcOrd="0" destOrd="0" presId="urn:microsoft.com/office/officeart/2005/8/layout/bProcess3"/>
    <dgm:cxn modelId="{83998E23-1A85-4DD0-9FF2-2F0D9E7E9914}" type="presOf" srcId="{38C66246-CCD9-40B7-8BFE-A86A4D2BE5EC}" destId="{761CC349-599E-44F9-8B4A-7B1FACA7BDE9}" srcOrd="1" destOrd="0" presId="urn:microsoft.com/office/officeart/2005/8/layout/bProcess3"/>
    <dgm:cxn modelId="{3DD99335-4272-4EEC-AFBF-F1749F89F193}" type="presOf" srcId="{E1CC179A-7969-4B26-913D-71ED632E1685}" destId="{4CE63253-D58B-4649-905D-53DECE35BB80}" srcOrd="0" destOrd="0" presId="urn:microsoft.com/office/officeart/2005/8/layout/bProcess3"/>
    <dgm:cxn modelId="{5C8EC435-8F14-4E4A-BE61-DBC2F9D92701}" type="presOf" srcId="{0347BAAE-B7B0-4E0D-B5E6-521CDDBC8243}" destId="{5B35FA6D-8F1C-47DB-AF39-012CD09F8788}" srcOrd="0" destOrd="0" presId="urn:microsoft.com/office/officeart/2005/8/layout/bProcess3"/>
    <dgm:cxn modelId="{DB6B8452-8197-4C81-9226-1BD81C0223C5}" type="presOf" srcId="{A606368B-C52E-4C58-8959-31C82A718F1F}" destId="{E8504159-C0BA-4113-B661-264684FA8287}" srcOrd="0" destOrd="0" presId="urn:microsoft.com/office/officeart/2005/8/layout/bProcess3"/>
    <dgm:cxn modelId="{B00C9C6F-5D27-4E9F-9F22-2DE3E718554B}" type="presOf" srcId="{24BDB01B-6C99-497E-8EF4-5D3A2CBC54D7}" destId="{FB9E3060-C084-438A-913D-A65501A80E09}" srcOrd="0" destOrd="0" presId="urn:microsoft.com/office/officeart/2005/8/layout/bProcess3"/>
    <dgm:cxn modelId="{4A5B9175-FF5B-4129-84E4-93308AA9CDFF}" type="presOf" srcId="{B35D9076-D207-4A73-B4E4-A0BA48F4D717}" destId="{9BEFFE14-E683-4DCA-B7C3-C0E8D959FBEB}" srcOrd="0" destOrd="0" presId="urn:microsoft.com/office/officeart/2005/8/layout/bProcess3"/>
    <dgm:cxn modelId="{FDD53076-611C-4046-988B-59E12B023634}" srcId="{24BDB01B-6C99-497E-8EF4-5D3A2CBC54D7}" destId="{991FDFED-E853-4CB8-A313-F765B3FA6E86}" srcOrd="1" destOrd="0" parTransId="{538AA66C-BD13-4FE9-8BC3-28B75804EA35}" sibTransId="{A606368B-C52E-4C58-8959-31C82A718F1F}"/>
    <dgm:cxn modelId="{1E6EBAA7-0986-4DB9-B08A-F20F14C6ED4F}" type="presOf" srcId="{25F37B50-DC28-4F6E-B1FA-F53717EC9B34}" destId="{54C47729-B289-4F1C-BBC1-D1E2930B6F0C}" srcOrd="0" destOrd="0" presId="urn:microsoft.com/office/officeart/2005/8/layout/bProcess3"/>
    <dgm:cxn modelId="{39B90BBC-7A38-4FAE-BA61-5FF492826CA6}" type="presOf" srcId="{80E0DBA5-0544-4FB2-9AE3-9D2C2A972ED3}" destId="{4A1A4809-4CE8-4566-8AA1-194F52885DDA}" srcOrd="1" destOrd="0" presId="urn:microsoft.com/office/officeart/2005/8/layout/bProcess3"/>
    <dgm:cxn modelId="{0E02DBBF-D400-4820-B89C-FB6FDC9270A0}" srcId="{24BDB01B-6C99-497E-8EF4-5D3A2CBC54D7}" destId="{25F37B50-DC28-4F6E-B1FA-F53717EC9B34}" srcOrd="4" destOrd="0" parTransId="{0E22279A-F26F-48D4-850E-5F5528A222A2}" sibTransId="{7D850CC0-2D7F-430C-ACD3-A958F70AE01D}"/>
    <dgm:cxn modelId="{76D0A6C5-5E8A-4DEB-BC8B-F2BCE21C5A72}" type="presOf" srcId="{991FDFED-E853-4CB8-A313-F765B3FA6E86}" destId="{117FD44F-E8DE-4B97-9383-9751F454E010}" srcOrd="0" destOrd="0" presId="urn:microsoft.com/office/officeart/2005/8/layout/bProcess3"/>
    <dgm:cxn modelId="{7FBEFBC7-BBD8-4426-9CCB-FCC188B82DD9}" srcId="{24BDB01B-6C99-497E-8EF4-5D3A2CBC54D7}" destId="{0347BAAE-B7B0-4E0D-B5E6-521CDDBC8243}" srcOrd="3" destOrd="0" parTransId="{B77894D7-54DD-4C78-87EB-2065C516CC6A}" sibTransId="{80E0DBA5-0544-4FB2-9AE3-9D2C2A972ED3}"/>
    <dgm:cxn modelId="{50E36AC9-1C50-4565-9006-B05A632B9407}" type="presOf" srcId="{A5752E1B-0AD7-46E8-B419-6D048769F93F}" destId="{61ED59B9-268F-4766-9DDE-A3FF18E7BE9F}" srcOrd="0" destOrd="0" presId="urn:microsoft.com/office/officeart/2005/8/layout/bProcess3"/>
    <dgm:cxn modelId="{AFD55BD6-49ED-4408-948B-BE290ADB89C2}" type="presOf" srcId="{A606368B-C52E-4C58-8959-31C82A718F1F}" destId="{EB130A0B-90F6-4A19-98F1-63F69BC4756B}" srcOrd="1" destOrd="0" presId="urn:microsoft.com/office/officeart/2005/8/layout/bProcess3"/>
    <dgm:cxn modelId="{C4819AEB-B2D1-41B0-AEE0-656D75DE5C23}" type="presOf" srcId="{80E0DBA5-0544-4FB2-9AE3-9D2C2A972ED3}" destId="{7A0E21DC-8938-4005-941B-15988A488FC6}" srcOrd="0" destOrd="0" presId="urn:microsoft.com/office/officeart/2005/8/layout/bProcess3"/>
    <dgm:cxn modelId="{D50AEEF8-E454-4A9A-BA18-EBED6E83C59F}" srcId="{24BDB01B-6C99-497E-8EF4-5D3A2CBC54D7}" destId="{B35D9076-D207-4A73-B4E4-A0BA48F4D717}" srcOrd="0" destOrd="0" parTransId="{EA6A27F9-6F15-4432-B491-1246E3744F51}" sibTransId="{E1CC179A-7969-4B26-913D-71ED632E1685}"/>
    <dgm:cxn modelId="{9C3AD1F9-566B-4358-9F04-445C81382C37}" type="presOf" srcId="{E1CC179A-7969-4B26-913D-71ED632E1685}" destId="{E9D01680-C95C-478F-A40F-61179087592E}" srcOrd="1" destOrd="0" presId="urn:microsoft.com/office/officeart/2005/8/layout/bProcess3"/>
    <dgm:cxn modelId="{A76E28FC-9B70-4B15-BF42-BD6907106A96}" srcId="{24BDB01B-6C99-497E-8EF4-5D3A2CBC54D7}" destId="{A5752E1B-0AD7-46E8-B419-6D048769F93F}" srcOrd="2" destOrd="0" parTransId="{FC124B10-DC7F-443D-A1D6-6FA16FBF4D8F}" sibTransId="{38C66246-CCD9-40B7-8BFE-A86A4D2BE5EC}"/>
    <dgm:cxn modelId="{72A2387B-3EB4-4170-A536-170BD46DCDE4}" type="presParOf" srcId="{FB9E3060-C084-438A-913D-A65501A80E09}" destId="{9BEFFE14-E683-4DCA-B7C3-C0E8D959FBEB}" srcOrd="0" destOrd="0" presId="urn:microsoft.com/office/officeart/2005/8/layout/bProcess3"/>
    <dgm:cxn modelId="{BE35CA91-AF63-4929-8EA2-4CBCD4A3D0F6}" type="presParOf" srcId="{FB9E3060-C084-438A-913D-A65501A80E09}" destId="{4CE63253-D58B-4649-905D-53DECE35BB80}" srcOrd="1" destOrd="0" presId="urn:microsoft.com/office/officeart/2005/8/layout/bProcess3"/>
    <dgm:cxn modelId="{9FEBB1A6-93ED-42F1-A605-FC64CF413283}" type="presParOf" srcId="{4CE63253-D58B-4649-905D-53DECE35BB80}" destId="{E9D01680-C95C-478F-A40F-61179087592E}" srcOrd="0" destOrd="0" presId="urn:microsoft.com/office/officeart/2005/8/layout/bProcess3"/>
    <dgm:cxn modelId="{507A323C-1E85-4E9E-B313-E84EFE21289E}" type="presParOf" srcId="{FB9E3060-C084-438A-913D-A65501A80E09}" destId="{117FD44F-E8DE-4B97-9383-9751F454E010}" srcOrd="2" destOrd="0" presId="urn:microsoft.com/office/officeart/2005/8/layout/bProcess3"/>
    <dgm:cxn modelId="{502CBBF6-13FC-4F74-8497-C15399F759A7}" type="presParOf" srcId="{FB9E3060-C084-438A-913D-A65501A80E09}" destId="{E8504159-C0BA-4113-B661-264684FA8287}" srcOrd="3" destOrd="0" presId="urn:microsoft.com/office/officeart/2005/8/layout/bProcess3"/>
    <dgm:cxn modelId="{01FF4AEC-4DFA-49B5-A647-1974DFB1BEF8}" type="presParOf" srcId="{E8504159-C0BA-4113-B661-264684FA8287}" destId="{EB130A0B-90F6-4A19-98F1-63F69BC4756B}" srcOrd="0" destOrd="0" presId="urn:microsoft.com/office/officeart/2005/8/layout/bProcess3"/>
    <dgm:cxn modelId="{749030C2-F2B4-49CA-8C65-59BEB54DEAF0}" type="presParOf" srcId="{FB9E3060-C084-438A-913D-A65501A80E09}" destId="{61ED59B9-268F-4766-9DDE-A3FF18E7BE9F}" srcOrd="4" destOrd="0" presId="urn:microsoft.com/office/officeart/2005/8/layout/bProcess3"/>
    <dgm:cxn modelId="{E357AA2C-7B3B-407C-85AC-D274F6468C6D}" type="presParOf" srcId="{FB9E3060-C084-438A-913D-A65501A80E09}" destId="{D0DC3FE9-D32C-45FF-8BDA-8CF5D4DEE4C3}" srcOrd="5" destOrd="0" presId="urn:microsoft.com/office/officeart/2005/8/layout/bProcess3"/>
    <dgm:cxn modelId="{12FFE9F7-E8CB-4C87-9FFF-B8E1ECC9585C}" type="presParOf" srcId="{D0DC3FE9-D32C-45FF-8BDA-8CF5D4DEE4C3}" destId="{761CC349-599E-44F9-8B4A-7B1FACA7BDE9}" srcOrd="0" destOrd="0" presId="urn:microsoft.com/office/officeart/2005/8/layout/bProcess3"/>
    <dgm:cxn modelId="{68F1E9BE-446E-40E0-950E-230177A73D4E}" type="presParOf" srcId="{FB9E3060-C084-438A-913D-A65501A80E09}" destId="{5B35FA6D-8F1C-47DB-AF39-012CD09F8788}" srcOrd="6" destOrd="0" presId="urn:microsoft.com/office/officeart/2005/8/layout/bProcess3"/>
    <dgm:cxn modelId="{99E05AC8-1734-4A2D-B69D-48A717E3AC9E}" type="presParOf" srcId="{FB9E3060-C084-438A-913D-A65501A80E09}" destId="{7A0E21DC-8938-4005-941B-15988A488FC6}" srcOrd="7" destOrd="0" presId="urn:microsoft.com/office/officeart/2005/8/layout/bProcess3"/>
    <dgm:cxn modelId="{3A61FB7E-50CA-4A42-BAE3-BF9BA287DC98}" type="presParOf" srcId="{7A0E21DC-8938-4005-941B-15988A488FC6}" destId="{4A1A4809-4CE8-4566-8AA1-194F52885DDA}" srcOrd="0" destOrd="0" presId="urn:microsoft.com/office/officeart/2005/8/layout/bProcess3"/>
    <dgm:cxn modelId="{3DD73AD2-D2EA-4BC6-8C45-728FA3BE4C2A}" type="presParOf" srcId="{FB9E3060-C084-438A-913D-A65501A80E09}" destId="{54C47729-B289-4F1C-BBC1-D1E2930B6F0C}" srcOrd="8" destOrd="0" presId="urn:microsoft.com/office/officeart/2005/8/layout/bProcess3"/>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F386FEF-7A73-4945-89D8-FC7A692BD34F}" type="doc">
      <dgm:prSet loTypeId="urn:microsoft.com/office/officeart/2005/8/layout/process1" loCatId="process" qsTypeId="urn:microsoft.com/office/officeart/2005/8/quickstyle/simple4" qsCatId="simple" csTypeId="urn:microsoft.com/office/officeart/2005/8/colors/accent1_2" csCatId="accent1" phldr="1"/>
      <dgm:spPr/>
    </dgm:pt>
    <dgm:pt modelId="{728A2C20-8E08-40DA-AFA0-DB981A190E61}">
      <dgm:prSet phldrT="[文本]" custT="1"/>
      <dgm:spPr>
        <a:solidFill>
          <a:srgbClr val="AD2B5B"/>
        </a:solidFill>
        <a:effectLst>
          <a:outerShdw blurRad="50800" dist="38100" dir="2700000" algn="tl" rotWithShape="0">
            <a:prstClr val="black">
              <a:alpha val="40000"/>
            </a:prstClr>
          </a:outerShdw>
        </a:effectLst>
      </dgm:spPr>
      <dgm:t>
        <a:bodyPr/>
        <a:lstStyle/>
        <a:p>
          <a:pPr algn="l">
            <a:buNone/>
          </a:pPr>
          <a:r>
            <a:rPr lang="en-US" sz="900" dirty="0">
              <a:latin typeface="Arial" panose="020B0604020202020204" pitchFamily="34" charset="0"/>
              <a:cs typeface="Arial" panose="020B0604020202020204" pitchFamily="34" charset="0"/>
            </a:rPr>
            <a:t>The chatbot cannot find the corresponding answer by searching the vector database</a:t>
          </a:r>
          <a:endParaRPr lang="zh-CN" altLang="en-US" sz="900" dirty="0">
            <a:latin typeface="Arial" panose="020B0604020202020204" pitchFamily="34" charset="0"/>
            <a:cs typeface="Arial" panose="020B0604020202020204" pitchFamily="34" charset="0"/>
          </a:endParaRPr>
        </a:p>
      </dgm:t>
    </dgm:pt>
    <dgm:pt modelId="{47DAB7CA-4D25-48D8-8A70-1C89E8F731C1}" type="parTrans" cxnId="{EB61FB22-8E64-4320-A484-B383DCC03637}">
      <dgm:prSet/>
      <dgm:spPr/>
      <dgm:t>
        <a:bodyPr/>
        <a:lstStyle/>
        <a:p>
          <a:endParaRPr lang="zh-CN" altLang="en-US"/>
        </a:p>
      </dgm:t>
    </dgm:pt>
    <dgm:pt modelId="{2E9DC56E-46C0-4D1D-B354-D57285C5A21C}" type="sibTrans" cxnId="{EB61FB22-8E64-4320-A484-B383DCC03637}">
      <dgm:prSet/>
      <dgm:spPr>
        <a:solidFill>
          <a:srgbClr val="D13543"/>
        </a:solidFill>
      </dgm:spPr>
      <dgm:t>
        <a:bodyPr/>
        <a:lstStyle/>
        <a:p>
          <a:endParaRPr lang="zh-CN" altLang="en-US"/>
        </a:p>
      </dgm:t>
    </dgm:pt>
    <dgm:pt modelId="{D55090AC-AF5B-467E-9AA3-2DE1E026AAA7}">
      <dgm:prSet phldrT="[文本]" custT="1"/>
      <dgm:spPr>
        <a:solidFill>
          <a:srgbClr val="AD2B5B"/>
        </a:solidFill>
        <a:effectLst>
          <a:outerShdw blurRad="50800" dist="38100" dir="2700000" algn="tl" rotWithShape="0">
            <a:prstClr val="black">
              <a:alpha val="40000"/>
            </a:prstClr>
          </a:outerShdw>
        </a:effectLst>
      </dgm:spPr>
      <dgm:t>
        <a:bodyPr/>
        <a:lstStyle/>
        <a:p>
          <a:pPr>
            <a:buNone/>
          </a:pPr>
          <a:r>
            <a:rPr lang="en-US" sz="900" kern="1200" dirty="0">
              <a:solidFill>
                <a:prstClr val="white"/>
              </a:solidFill>
              <a:latin typeface="Arial" panose="020B0604020202020204" pitchFamily="34" charset="0"/>
              <a:ea typeface="+mn-ea"/>
              <a:cs typeface="Arial" panose="020B0604020202020204" pitchFamily="34" charset="0"/>
            </a:rPr>
            <a:t>Use prompt engineering</a:t>
          </a:r>
          <a:endParaRPr lang="zh-CN" altLang="en-US" sz="900" kern="1200" dirty="0">
            <a:solidFill>
              <a:prstClr val="white"/>
            </a:solidFill>
            <a:latin typeface="Arial" panose="020B0604020202020204" pitchFamily="34" charset="0"/>
            <a:ea typeface="+mn-ea"/>
            <a:cs typeface="Arial" panose="020B0604020202020204" pitchFamily="34" charset="0"/>
          </a:endParaRPr>
        </a:p>
      </dgm:t>
    </dgm:pt>
    <dgm:pt modelId="{7069026A-C347-42B0-9592-BA69CF4724BE}" type="parTrans" cxnId="{2DFCA287-CE8A-438B-B9DD-1FFE286DB8A2}">
      <dgm:prSet/>
      <dgm:spPr/>
      <dgm:t>
        <a:bodyPr/>
        <a:lstStyle/>
        <a:p>
          <a:endParaRPr lang="zh-CN" altLang="en-US"/>
        </a:p>
      </dgm:t>
    </dgm:pt>
    <dgm:pt modelId="{DFFE53A7-0353-4581-B13F-99FBC11C1CE2}" type="sibTrans" cxnId="{2DFCA287-CE8A-438B-B9DD-1FFE286DB8A2}">
      <dgm:prSet/>
      <dgm:spPr>
        <a:solidFill>
          <a:srgbClr val="D13543"/>
        </a:solidFill>
      </dgm:spPr>
      <dgm:t>
        <a:bodyPr/>
        <a:lstStyle/>
        <a:p>
          <a:endParaRPr lang="zh-CN" altLang="en-US"/>
        </a:p>
      </dgm:t>
    </dgm:pt>
    <dgm:pt modelId="{F679CE8A-8474-4B5E-827F-715039775027}">
      <dgm:prSet phldrT="[文本]" custT="1"/>
      <dgm:spPr>
        <a:solidFill>
          <a:srgbClr val="AD2B5B"/>
        </a:solidFill>
        <a:effectLst>
          <a:outerShdw blurRad="50800" dist="38100" dir="2700000" algn="tl" rotWithShape="0">
            <a:prstClr val="black">
              <a:alpha val="40000"/>
            </a:prstClr>
          </a:outerShdw>
        </a:effectLst>
      </dgm:spPr>
      <dgm:t>
        <a:bodyPr/>
        <a:lstStyle/>
        <a:p>
          <a:pPr algn="l">
            <a:buNone/>
          </a:pPr>
          <a:r>
            <a:rPr lang="en-US" sz="900" kern="1200" dirty="0">
              <a:solidFill>
                <a:prstClr val="white"/>
              </a:solidFill>
              <a:latin typeface="Arial" panose="020B0604020202020204" pitchFamily="34" charset="0"/>
              <a:ea typeface="+mn-ea"/>
              <a:cs typeface="Arial" panose="020B0604020202020204" pitchFamily="34" charset="0"/>
            </a:rPr>
            <a:t>1. LLM will guess the specific products</a:t>
          </a:r>
          <a:r>
            <a:rPr lang="en-US" altLang="zh-CN" sz="900" kern="1200" dirty="0">
              <a:solidFill>
                <a:prstClr val="white"/>
              </a:solidFill>
              <a:latin typeface="Arial" panose="020B0604020202020204" pitchFamily="34" charset="0"/>
              <a:ea typeface="+mn-ea"/>
              <a:cs typeface="Arial" panose="020B0604020202020204" pitchFamily="34" charset="0"/>
            </a:rPr>
            <a:t> </a:t>
          </a:r>
        </a:p>
        <a:p>
          <a:pPr algn="l">
            <a:buNone/>
          </a:pPr>
          <a:r>
            <a:rPr lang="en-US" altLang="zh-CN" sz="900" kern="1200" dirty="0">
              <a:solidFill>
                <a:prstClr val="white"/>
              </a:solidFill>
              <a:latin typeface="Arial" panose="020B0604020202020204" pitchFamily="34" charset="0"/>
              <a:ea typeface="+mn-ea"/>
              <a:cs typeface="Arial" panose="020B0604020202020204" pitchFamily="34" charset="0"/>
            </a:rPr>
            <a:t>2. O</a:t>
          </a:r>
          <a:r>
            <a:rPr lang="en-US" sz="900" kern="1200" dirty="0">
              <a:solidFill>
                <a:prstClr val="white"/>
              </a:solidFill>
              <a:latin typeface="Arial" panose="020B0604020202020204" pitchFamily="34" charset="0"/>
              <a:ea typeface="+mn-ea"/>
              <a:cs typeface="Arial" panose="020B0604020202020204" pitchFamily="34" charset="0"/>
            </a:rPr>
            <a:t>utput the answer query through openrouter.ai</a:t>
          </a:r>
          <a:endParaRPr lang="zh-CN" altLang="en-US" sz="900" kern="1200" dirty="0">
            <a:solidFill>
              <a:prstClr val="white"/>
            </a:solidFill>
            <a:latin typeface="Arial" panose="020B0604020202020204" pitchFamily="34" charset="0"/>
            <a:ea typeface="+mn-ea"/>
            <a:cs typeface="Arial" panose="020B0604020202020204" pitchFamily="34" charset="0"/>
          </a:endParaRPr>
        </a:p>
      </dgm:t>
    </dgm:pt>
    <dgm:pt modelId="{A63A7EBD-768C-4C50-A386-4D85352A4DBD}" type="parTrans" cxnId="{6E7A8866-E5FD-4139-B394-80AB5A73AADB}">
      <dgm:prSet/>
      <dgm:spPr/>
      <dgm:t>
        <a:bodyPr/>
        <a:lstStyle/>
        <a:p>
          <a:endParaRPr lang="zh-CN" altLang="en-US"/>
        </a:p>
      </dgm:t>
    </dgm:pt>
    <dgm:pt modelId="{4C323380-76EF-4EDC-B090-F6D7EDB1C6C8}" type="sibTrans" cxnId="{6E7A8866-E5FD-4139-B394-80AB5A73AADB}">
      <dgm:prSet/>
      <dgm:spPr>
        <a:solidFill>
          <a:srgbClr val="D13543"/>
        </a:solidFill>
      </dgm:spPr>
      <dgm:t>
        <a:bodyPr/>
        <a:lstStyle/>
        <a:p>
          <a:endParaRPr lang="zh-CN" altLang="en-US"/>
        </a:p>
      </dgm:t>
    </dgm:pt>
    <dgm:pt modelId="{42FC1F1E-4697-49B9-893B-149419ACA414}">
      <dgm:prSet phldrT="[文本]" custT="1"/>
      <dgm:spPr>
        <a:solidFill>
          <a:srgbClr val="AD2B5B"/>
        </a:solidFill>
        <a:effectLst>
          <a:outerShdw blurRad="50800" dist="38100" dir="2700000" algn="tl" rotWithShape="0">
            <a:prstClr val="black">
              <a:alpha val="40000"/>
            </a:prstClr>
          </a:outerShdw>
        </a:effectLst>
      </dgm:spPr>
      <dgm:t>
        <a:bodyPr/>
        <a:lstStyle/>
        <a:p>
          <a:pPr algn="l">
            <a:buNone/>
          </a:pPr>
          <a:r>
            <a:rPr lang="en-US" sz="900" kern="1200" dirty="0">
              <a:solidFill>
                <a:prstClr val="white"/>
              </a:solidFill>
              <a:latin typeface="Arial" panose="020B0604020202020204" pitchFamily="34" charset="0"/>
              <a:ea typeface="+mn-ea"/>
              <a:cs typeface="Arial" panose="020B0604020202020204" pitchFamily="34" charset="0"/>
            </a:rPr>
            <a:t>Generate the "</a:t>
          </a:r>
          <a:r>
            <a:rPr lang="en-US" sz="900" b="1" kern="1200" dirty="0">
              <a:solidFill>
                <a:prstClr val="white"/>
              </a:solidFill>
              <a:latin typeface="Arial" panose="020B0604020202020204" pitchFamily="34" charset="0"/>
              <a:ea typeface="+mn-ea"/>
              <a:cs typeface="Arial" panose="020B0604020202020204" pitchFamily="34" charset="0"/>
            </a:rPr>
            <a:t>Save to My Collection</a:t>
          </a:r>
          <a:r>
            <a:rPr lang="en-US" sz="900" kern="1200" dirty="0">
              <a:solidFill>
                <a:prstClr val="white"/>
              </a:solidFill>
              <a:latin typeface="Arial" panose="020B0604020202020204" pitchFamily="34" charset="0"/>
              <a:ea typeface="+mn-ea"/>
              <a:cs typeface="Arial" panose="020B0604020202020204" pitchFamily="34" charset="0"/>
            </a:rPr>
            <a:t>" button by passing the </a:t>
          </a:r>
          <a:r>
            <a:rPr lang="en-US" sz="900" u="sng" kern="1200" dirty="0">
              <a:solidFill>
                <a:prstClr val="white"/>
              </a:solidFill>
              <a:latin typeface="Arial" panose="020B0604020202020204" pitchFamily="34" charset="0"/>
              <a:ea typeface="+mn-ea"/>
              <a:cs typeface="Arial" panose="020B0604020202020204" pitchFamily="34" charset="0"/>
            </a:rPr>
            <a:t>found</a:t>
          </a:r>
          <a:r>
            <a:rPr lang="en-US" sz="900" kern="1200" dirty="0">
              <a:solidFill>
                <a:prstClr val="white"/>
              </a:solidFill>
              <a:latin typeface="Arial" panose="020B0604020202020204" pitchFamily="34" charset="0"/>
              <a:ea typeface="+mn-ea"/>
              <a:cs typeface="Arial" panose="020B0604020202020204" pitchFamily="34" charset="0"/>
            </a:rPr>
            <a:t> parameter</a:t>
          </a:r>
          <a:endParaRPr lang="zh-CN" altLang="en-US" sz="900" kern="1200" dirty="0">
            <a:solidFill>
              <a:prstClr val="white"/>
            </a:solidFill>
            <a:latin typeface="Arial" panose="020B0604020202020204" pitchFamily="34" charset="0"/>
            <a:ea typeface="+mn-ea"/>
            <a:cs typeface="Arial" panose="020B0604020202020204" pitchFamily="34" charset="0"/>
          </a:endParaRPr>
        </a:p>
      </dgm:t>
    </dgm:pt>
    <dgm:pt modelId="{25DC772B-D703-4D12-B426-39E6963DAE3B}" type="parTrans" cxnId="{F7CBA258-A462-4200-ACBC-AC0AAA2DE94A}">
      <dgm:prSet/>
      <dgm:spPr/>
      <dgm:t>
        <a:bodyPr/>
        <a:lstStyle/>
        <a:p>
          <a:endParaRPr lang="zh-CN" altLang="en-US"/>
        </a:p>
      </dgm:t>
    </dgm:pt>
    <dgm:pt modelId="{A65CFD00-0BF5-4C9F-B106-378B3328FAFA}" type="sibTrans" cxnId="{F7CBA258-A462-4200-ACBC-AC0AAA2DE94A}">
      <dgm:prSet/>
      <dgm:spPr/>
      <dgm:t>
        <a:bodyPr/>
        <a:lstStyle/>
        <a:p>
          <a:endParaRPr lang="zh-CN" altLang="en-US"/>
        </a:p>
      </dgm:t>
    </dgm:pt>
    <dgm:pt modelId="{CB2F2C2C-B50F-4005-8F83-640F81212049}">
      <dgm:prSet phldrT="[文本]"/>
      <dgm:spPr>
        <a:solidFill>
          <a:srgbClr val="AD2B5B"/>
        </a:solidFill>
        <a:effectLst>
          <a:outerShdw blurRad="50800" dist="38100" dir="2700000" algn="tl" rotWithShape="0">
            <a:prstClr val="black">
              <a:alpha val="40000"/>
            </a:prstClr>
          </a:outerShdw>
        </a:effectLst>
      </dgm:spPr>
      <dgm:t>
        <a:bodyPr/>
        <a:lstStyle/>
        <a:p>
          <a:pPr algn="l">
            <a:buNone/>
          </a:pPr>
          <a:r>
            <a:rPr lang="en-US" altLang="zh-CN" dirty="0">
              <a:solidFill>
                <a:prstClr val="white"/>
              </a:solidFill>
              <a:latin typeface="Arial" panose="020B0604020202020204" pitchFamily="34" charset="0"/>
              <a:ea typeface="+mn-ea"/>
              <a:cs typeface="Arial" panose="020B0604020202020204" pitchFamily="34" charset="0"/>
            </a:rPr>
            <a:t>If the vector database can retrieve the answer, the "Save to My Collection" button will not appear. </a:t>
          </a:r>
          <a:endParaRPr lang="zh-CN" altLang="en-US" dirty="0">
            <a:solidFill>
              <a:prstClr val="white"/>
            </a:solidFill>
            <a:latin typeface="Arial" panose="020B0604020202020204" pitchFamily="34" charset="0"/>
            <a:ea typeface="+mn-ea"/>
            <a:cs typeface="Arial" panose="020B0604020202020204" pitchFamily="34" charset="0"/>
          </a:endParaRPr>
        </a:p>
      </dgm:t>
    </dgm:pt>
    <dgm:pt modelId="{DDAB65BB-4155-4B95-A9D6-C67F7D2573C4}" type="parTrans" cxnId="{D543C681-7C2A-4B07-9E96-DF6FD9270D19}">
      <dgm:prSet/>
      <dgm:spPr/>
      <dgm:t>
        <a:bodyPr/>
        <a:lstStyle/>
        <a:p>
          <a:endParaRPr lang="zh-CN" altLang="en-US"/>
        </a:p>
      </dgm:t>
    </dgm:pt>
    <dgm:pt modelId="{FE7837C0-953A-4FF3-BBE7-6524F8D3505A}" type="sibTrans" cxnId="{D543C681-7C2A-4B07-9E96-DF6FD9270D19}">
      <dgm:prSet/>
      <dgm:spPr/>
      <dgm:t>
        <a:bodyPr/>
        <a:lstStyle/>
        <a:p>
          <a:endParaRPr lang="zh-CN" altLang="en-US"/>
        </a:p>
      </dgm:t>
    </dgm:pt>
    <dgm:pt modelId="{94D6523A-7653-45E7-B780-4622A5215E18}" type="pres">
      <dgm:prSet presAssocID="{9F386FEF-7A73-4945-89D8-FC7A692BD34F}" presName="Name0" presStyleCnt="0">
        <dgm:presLayoutVars>
          <dgm:dir/>
          <dgm:resizeHandles val="exact"/>
        </dgm:presLayoutVars>
      </dgm:prSet>
      <dgm:spPr/>
    </dgm:pt>
    <dgm:pt modelId="{35040154-FB49-49F4-937F-DC5110950A92}" type="pres">
      <dgm:prSet presAssocID="{728A2C20-8E08-40DA-AFA0-DB981A190E61}" presName="node" presStyleLbl="node1" presStyleIdx="0" presStyleCnt="5" custScaleX="110802">
        <dgm:presLayoutVars>
          <dgm:bulletEnabled val="1"/>
        </dgm:presLayoutVars>
      </dgm:prSet>
      <dgm:spPr/>
    </dgm:pt>
    <dgm:pt modelId="{5DE8E071-C2F5-4367-ACD5-AE1919F94C90}" type="pres">
      <dgm:prSet presAssocID="{2E9DC56E-46C0-4D1D-B354-D57285C5A21C}" presName="sibTrans" presStyleLbl="sibTrans2D1" presStyleIdx="0" presStyleCnt="4"/>
      <dgm:spPr/>
    </dgm:pt>
    <dgm:pt modelId="{DE30890F-8B99-4B5C-8D5D-E785CFAEDC96}" type="pres">
      <dgm:prSet presAssocID="{2E9DC56E-46C0-4D1D-B354-D57285C5A21C}" presName="connectorText" presStyleLbl="sibTrans2D1" presStyleIdx="0" presStyleCnt="4"/>
      <dgm:spPr/>
    </dgm:pt>
    <dgm:pt modelId="{1B75BF42-B8DE-4D9C-AEB8-56D64A7895CF}" type="pres">
      <dgm:prSet presAssocID="{D55090AC-AF5B-467E-9AA3-2DE1E026AAA7}" presName="node" presStyleLbl="node1" presStyleIdx="1" presStyleCnt="5">
        <dgm:presLayoutVars>
          <dgm:bulletEnabled val="1"/>
        </dgm:presLayoutVars>
      </dgm:prSet>
      <dgm:spPr/>
    </dgm:pt>
    <dgm:pt modelId="{F66F3BD1-8C6A-4633-BF16-C59AF9DA3BE1}" type="pres">
      <dgm:prSet presAssocID="{DFFE53A7-0353-4581-B13F-99FBC11C1CE2}" presName="sibTrans" presStyleLbl="sibTrans2D1" presStyleIdx="1" presStyleCnt="4"/>
      <dgm:spPr/>
    </dgm:pt>
    <dgm:pt modelId="{6B3DB33F-ADD9-417B-8F59-CF1E875ADD25}" type="pres">
      <dgm:prSet presAssocID="{DFFE53A7-0353-4581-B13F-99FBC11C1CE2}" presName="connectorText" presStyleLbl="sibTrans2D1" presStyleIdx="1" presStyleCnt="4"/>
      <dgm:spPr/>
    </dgm:pt>
    <dgm:pt modelId="{9B72B027-DB23-4FDE-874D-273861B4393A}" type="pres">
      <dgm:prSet presAssocID="{F679CE8A-8474-4B5E-827F-715039775027}" presName="node" presStyleLbl="node1" presStyleIdx="2" presStyleCnt="5">
        <dgm:presLayoutVars>
          <dgm:bulletEnabled val="1"/>
        </dgm:presLayoutVars>
      </dgm:prSet>
      <dgm:spPr/>
    </dgm:pt>
    <dgm:pt modelId="{875AD9F8-3097-457B-9869-7F68691FE7E4}" type="pres">
      <dgm:prSet presAssocID="{4C323380-76EF-4EDC-B090-F6D7EDB1C6C8}" presName="sibTrans" presStyleLbl="sibTrans2D1" presStyleIdx="2" presStyleCnt="4"/>
      <dgm:spPr/>
    </dgm:pt>
    <dgm:pt modelId="{A4FD5E8F-2C9A-4237-8FB9-CAE4D6CBA60C}" type="pres">
      <dgm:prSet presAssocID="{4C323380-76EF-4EDC-B090-F6D7EDB1C6C8}" presName="connectorText" presStyleLbl="sibTrans2D1" presStyleIdx="2" presStyleCnt="4"/>
      <dgm:spPr/>
    </dgm:pt>
    <dgm:pt modelId="{036E96D6-CCC1-486A-9976-5F93FCA69AD0}" type="pres">
      <dgm:prSet presAssocID="{42FC1F1E-4697-49B9-893B-149419ACA414}" presName="node" presStyleLbl="node1" presStyleIdx="3" presStyleCnt="5">
        <dgm:presLayoutVars>
          <dgm:bulletEnabled val="1"/>
        </dgm:presLayoutVars>
      </dgm:prSet>
      <dgm:spPr/>
    </dgm:pt>
    <dgm:pt modelId="{364A74BA-21EF-42DC-B80B-EF8916B17F73}" type="pres">
      <dgm:prSet presAssocID="{A65CFD00-0BF5-4C9F-B106-378B3328FAFA}" presName="sibTrans" presStyleLbl="sibTrans2D1" presStyleIdx="3" presStyleCnt="4"/>
      <dgm:spPr/>
    </dgm:pt>
    <dgm:pt modelId="{27EDE0D5-806B-44EB-AD9D-652AF2E57143}" type="pres">
      <dgm:prSet presAssocID="{A65CFD00-0BF5-4C9F-B106-378B3328FAFA}" presName="connectorText" presStyleLbl="sibTrans2D1" presStyleIdx="3" presStyleCnt="4"/>
      <dgm:spPr/>
    </dgm:pt>
    <dgm:pt modelId="{BFEBED1E-2A71-4A7F-903F-C6A6C33A526C}" type="pres">
      <dgm:prSet presAssocID="{CB2F2C2C-B50F-4005-8F83-640F81212049}" presName="node" presStyleLbl="node1" presStyleIdx="4" presStyleCnt="5">
        <dgm:presLayoutVars>
          <dgm:bulletEnabled val="1"/>
        </dgm:presLayoutVars>
      </dgm:prSet>
      <dgm:spPr/>
    </dgm:pt>
  </dgm:ptLst>
  <dgm:cxnLst>
    <dgm:cxn modelId="{F07FCA08-71D8-4C14-A421-86A5485B40A3}" type="presOf" srcId="{CB2F2C2C-B50F-4005-8F83-640F81212049}" destId="{BFEBED1E-2A71-4A7F-903F-C6A6C33A526C}" srcOrd="0" destOrd="0" presId="urn:microsoft.com/office/officeart/2005/8/layout/process1"/>
    <dgm:cxn modelId="{8C99B213-4750-4DA0-8669-8C543349F690}" type="presOf" srcId="{DFFE53A7-0353-4581-B13F-99FBC11C1CE2}" destId="{F66F3BD1-8C6A-4633-BF16-C59AF9DA3BE1}" srcOrd="0" destOrd="0" presId="urn:microsoft.com/office/officeart/2005/8/layout/process1"/>
    <dgm:cxn modelId="{EB61FB22-8E64-4320-A484-B383DCC03637}" srcId="{9F386FEF-7A73-4945-89D8-FC7A692BD34F}" destId="{728A2C20-8E08-40DA-AFA0-DB981A190E61}" srcOrd="0" destOrd="0" parTransId="{47DAB7CA-4D25-48D8-8A70-1C89E8F731C1}" sibTransId="{2E9DC56E-46C0-4D1D-B354-D57285C5A21C}"/>
    <dgm:cxn modelId="{F4982327-63F5-4D85-B523-F24A5A65757B}" type="presOf" srcId="{DFFE53A7-0353-4581-B13F-99FBC11C1CE2}" destId="{6B3DB33F-ADD9-417B-8F59-CF1E875ADD25}" srcOrd="1" destOrd="0" presId="urn:microsoft.com/office/officeart/2005/8/layout/process1"/>
    <dgm:cxn modelId="{599D2129-3521-4E28-9B65-74FEDBBCC31E}" type="presOf" srcId="{D55090AC-AF5B-467E-9AA3-2DE1E026AAA7}" destId="{1B75BF42-B8DE-4D9C-AEB8-56D64A7895CF}" srcOrd="0" destOrd="0" presId="urn:microsoft.com/office/officeart/2005/8/layout/process1"/>
    <dgm:cxn modelId="{F5431C2B-2A3D-4ED3-BDB0-D57136EF75F1}" type="presOf" srcId="{4C323380-76EF-4EDC-B090-F6D7EDB1C6C8}" destId="{875AD9F8-3097-457B-9869-7F68691FE7E4}" srcOrd="0" destOrd="0" presId="urn:microsoft.com/office/officeart/2005/8/layout/process1"/>
    <dgm:cxn modelId="{F7CBA258-A462-4200-ACBC-AC0AAA2DE94A}" srcId="{9F386FEF-7A73-4945-89D8-FC7A692BD34F}" destId="{42FC1F1E-4697-49B9-893B-149419ACA414}" srcOrd="3" destOrd="0" parTransId="{25DC772B-D703-4D12-B426-39E6963DAE3B}" sibTransId="{A65CFD00-0BF5-4C9F-B106-378B3328FAFA}"/>
    <dgm:cxn modelId="{6E7A8866-E5FD-4139-B394-80AB5A73AADB}" srcId="{9F386FEF-7A73-4945-89D8-FC7A692BD34F}" destId="{F679CE8A-8474-4B5E-827F-715039775027}" srcOrd="2" destOrd="0" parTransId="{A63A7EBD-768C-4C50-A386-4D85352A4DBD}" sibTransId="{4C323380-76EF-4EDC-B090-F6D7EDB1C6C8}"/>
    <dgm:cxn modelId="{D543C681-7C2A-4B07-9E96-DF6FD9270D19}" srcId="{9F386FEF-7A73-4945-89D8-FC7A692BD34F}" destId="{CB2F2C2C-B50F-4005-8F83-640F81212049}" srcOrd="4" destOrd="0" parTransId="{DDAB65BB-4155-4B95-A9D6-C67F7D2573C4}" sibTransId="{FE7837C0-953A-4FF3-BBE7-6524F8D3505A}"/>
    <dgm:cxn modelId="{2DFCA287-CE8A-438B-B9DD-1FFE286DB8A2}" srcId="{9F386FEF-7A73-4945-89D8-FC7A692BD34F}" destId="{D55090AC-AF5B-467E-9AA3-2DE1E026AAA7}" srcOrd="1" destOrd="0" parTransId="{7069026A-C347-42B0-9592-BA69CF4724BE}" sibTransId="{DFFE53A7-0353-4581-B13F-99FBC11C1CE2}"/>
    <dgm:cxn modelId="{0511608D-BE2D-4E8C-83CC-AF80FBF1CEA0}" type="presOf" srcId="{A65CFD00-0BF5-4C9F-B106-378B3328FAFA}" destId="{27EDE0D5-806B-44EB-AD9D-652AF2E57143}" srcOrd="1" destOrd="0" presId="urn:microsoft.com/office/officeart/2005/8/layout/process1"/>
    <dgm:cxn modelId="{34BFB99A-C12B-4FB1-B1C2-938DB2DF8D47}" type="presOf" srcId="{A65CFD00-0BF5-4C9F-B106-378B3328FAFA}" destId="{364A74BA-21EF-42DC-B80B-EF8916B17F73}" srcOrd="0" destOrd="0" presId="urn:microsoft.com/office/officeart/2005/8/layout/process1"/>
    <dgm:cxn modelId="{D5C1BBAF-8342-4291-BC86-A72D4D2FBD5D}" type="presOf" srcId="{9F386FEF-7A73-4945-89D8-FC7A692BD34F}" destId="{94D6523A-7653-45E7-B780-4622A5215E18}" srcOrd="0" destOrd="0" presId="urn:microsoft.com/office/officeart/2005/8/layout/process1"/>
    <dgm:cxn modelId="{4BBC3DC0-33BA-4D68-AA3E-169C91762998}" type="presOf" srcId="{4C323380-76EF-4EDC-B090-F6D7EDB1C6C8}" destId="{A4FD5E8F-2C9A-4237-8FB9-CAE4D6CBA60C}" srcOrd="1" destOrd="0" presId="urn:microsoft.com/office/officeart/2005/8/layout/process1"/>
    <dgm:cxn modelId="{597667CD-80C2-44BA-BA05-184173038355}" type="presOf" srcId="{42FC1F1E-4697-49B9-893B-149419ACA414}" destId="{036E96D6-CCC1-486A-9976-5F93FCA69AD0}" srcOrd="0" destOrd="0" presId="urn:microsoft.com/office/officeart/2005/8/layout/process1"/>
    <dgm:cxn modelId="{F519C8D8-E60C-4D57-AC4C-96FC424ED0CE}" type="presOf" srcId="{F679CE8A-8474-4B5E-827F-715039775027}" destId="{9B72B027-DB23-4FDE-874D-273861B4393A}" srcOrd="0" destOrd="0" presId="urn:microsoft.com/office/officeart/2005/8/layout/process1"/>
    <dgm:cxn modelId="{CD513AE8-3219-4A24-9CC1-9326319EDAAE}" type="presOf" srcId="{2E9DC56E-46C0-4D1D-B354-D57285C5A21C}" destId="{DE30890F-8B99-4B5C-8D5D-E785CFAEDC96}" srcOrd="1" destOrd="0" presId="urn:microsoft.com/office/officeart/2005/8/layout/process1"/>
    <dgm:cxn modelId="{5A0625F4-8DAC-4276-8BAE-B01447C8F3A5}" type="presOf" srcId="{2E9DC56E-46C0-4D1D-B354-D57285C5A21C}" destId="{5DE8E071-C2F5-4367-ACD5-AE1919F94C90}" srcOrd="0" destOrd="0" presId="urn:microsoft.com/office/officeart/2005/8/layout/process1"/>
    <dgm:cxn modelId="{6C1F0AFF-76B6-45A5-A94D-E3C505070DDE}" type="presOf" srcId="{728A2C20-8E08-40DA-AFA0-DB981A190E61}" destId="{35040154-FB49-49F4-937F-DC5110950A92}" srcOrd="0" destOrd="0" presId="urn:microsoft.com/office/officeart/2005/8/layout/process1"/>
    <dgm:cxn modelId="{0BE67F9C-AFF0-4230-AA27-1C71CCBABE3F}" type="presParOf" srcId="{94D6523A-7653-45E7-B780-4622A5215E18}" destId="{35040154-FB49-49F4-937F-DC5110950A92}" srcOrd="0" destOrd="0" presId="urn:microsoft.com/office/officeart/2005/8/layout/process1"/>
    <dgm:cxn modelId="{43DAB8B9-42DB-4260-910C-D4AA57CA4E39}" type="presParOf" srcId="{94D6523A-7653-45E7-B780-4622A5215E18}" destId="{5DE8E071-C2F5-4367-ACD5-AE1919F94C90}" srcOrd="1" destOrd="0" presId="urn:microsoft.com/office/officeart/2005/8/layout/process1"/>
    <dgm:cxn modelId="{71DC76E9-870F-4015-A81A-53FC22C21346}" type="presParOf" srcId="{5DE8E071-C2F5-4367-ACD5-AE1919F94C90}" destId="{DE30890F-8B99-4B5C-8D5D-E785CFAEDC96}" srcOrd="0" destOrd="0" presId="urn:microsoft.com/office/officeart/2005/8/layout/process1"/>
    <dgm:cxn modelId="{F837A5C7-539B-4C48-858C-5172A231B103}" type="presParOf" srcId="{94D6523A-7653-45E7-B780-4622A5215E18}" destId="{1B75BF42-B8DE-4D9C-AEB8-56D64A7895CF}" srcOrd="2" destOrd="0" presId="urn:microsoft.com/office/officeart/2005/8/layout/process1"/>
    <dgm:cxn modelId="{A1421D5B-C0A8-4D35-94EF-1797DEDF76D4}" type="presParOf" srcId="{94D6523A-7653-45E7-B780-4622A5215E18}" destId="{F66F3BD1-8C6A-4633-BF16-C59AF9DA3BE1}" srcOrd="3" destOrd="0" presId="urn:microsoft.com/office/officeart/2005/8/layout/process1"/>
    <dgm:cxn modelId="{004E123C-66DD-4FCA-9AE8-34CD028A5813}" type="presParOf" srcId="{F66F3BD1-8C6A-4633-BF16-C59AF9DA3BE1}" destId="{6B3DB33F-ADD9-417B-8F59-CF1E875ADD25}" srcOrd="0" destOrd="0" presId="urn:microsoft.com/office/officeart/2005/8/layout/process1"/>
    <dgm:cxn modelId="{91BBEC8F-65EA-4A0A-A323-D694EF9A1214}" type="presParOf" srcId="{94D6523A-7653-45E7-B780-4622A5215E18}" destId="{9B72B027-DB23-4FDE-874D-273861B4393A}" srcOrd="4" destOrd="0" presId="urn:microsoft.com/office/officeart/2005/8/layout/process1"/>
    <dgm:cxn modelId="{ECC58433-DFE0-4FAB-BACB-F775CDA17F08}" type="presParOf" srcId="{94D6523A-7653-45E7-B780-4622A5215E18}" destId="{875AD9F8-3097-457B-9869-7F68691FE7E4}" srcOrd="5" destOrd="0" presId="urn:microsoft.com/office/officeart/2005/8/layout/process1"/>
    <dgm:cxn modelId="{BD135EF4-326B-44BC-BC88-B2B637F2DD13}" type="presParOf" srcId="{875AD9F8-3097-457B-9869-7F68691FE7E4}" destId="{A4FD5E8F-2C9A-4237-8FB9-CAE4D6CBA60C}" srcOrd="0" destOrd="0" presId="urn:microsoft.com/office/officeart/2005/8/layout/process1"/>
    <dgm:cxn modelId="{41EEE7A8-07AB-4213-9479-A04D887B4ED4}" type="presParOf" srcId="{94D6523A-7653-45E7-B780-4622A5215E18}" destId="{036E96D6-CCC1-486A-9976-5F93FCA69AD0}" srcOrd="6" destOrd="0" presId="urn:microsoft.com/office/officeart/2005/8/layout/process1"/>
    <dgm:cxn modelId="{E521331D-1D8A-4A71-8935-A293B9F5B35A}" type="presParOf" srcId="{94D6523A-7653-45E7-B780-4622A5215E18}" destId="{364A74BA-21EF-42DC-B80B-EF8916B17F73}" srcOrd="7" destOrd="0" presId="urn:microsoft.com/office/officeart/2005/8/layout/process1"/>
    <dgm:cxn modelId="{C6308317-01B6-4969-B9C1-AB03DC4A687C}" type="presParOf" srcId="{364A74BA-21EF-42DC-B80B-EF8916B17F73}" destId="{27EDE0D5-806B-44EB-AD9D-652AF2E57143}" srcOrd="0" destOrd="0" presId="urn:microsoft.com/office/officeart/2005/8/layout/process1"/>
    <dgm:cxn modelId="{E8C098FB-52DF-4AB3-BA47-0033052329AC}" type="presParOf" srcId="{94D6523A-7653-45E7-B780-4622A5215E18}" destId="{BFEBED1E-2A71-4A7F-903F-C6A6C33A526C}" srcOrd="8" destOrd="0" presId="urn:microsoft.com/office/officeart/2005/8/layout/process1"/>
  </dgm:cxnLst>
  <dgm:bg>
    <a:effectLst>
      <a:outerShdw blurRad="50800" dist="38100" dir="2700000" algn="tl" rotWithShape="0">
        <a:prstClr val="black">
          <a:alpha val="40000"/>
        </a:prstClr>
      </a:outerShdw>
    </a:effectLst>
  </dgm:bg>
  <dgm:whole>
    <a:ln w="9525" cap="flat" cmpd="sng" algn="ctr">
      <a:noFill/>
      <a:prstDash val="solid"/>
      <a:round/>
      <a:headEnd type="none" w="med" len="med"/>
      <a:tailEnd type="none" w="med" len="med"/>
    </a:ln>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E63253-D58B-4649-905D-53DECE35BB80}">
      <dsp:nvSpPr>
        <dsp:cNvPr id="0" name=""/>
        <dsp:cNvSpPr/>
      </dsp:nvSpPr>
      <dsp:spPr>
        <a:xfrm>
          <a:off x="2587545" y="831708"/>
          <a:ext cx="392365" cy="91440"/>
        </a:xfrm>
        <a:custGeom>
          <a:avLst/>
          <a:gdLst/>
          <a:ahLst/>
          <a:cxnLst/>
          <a:rect l="0" t="0" r="0" b="0"/>
          <a:pathLst>
            <a:path>
              <a:moveTo>
                <a:pt x="0" y="45720"/>
              </a:moveTo>
              <a:lnTo>
                <a:pt x="392365" y="45720"/>
              </a:lnTo>
            </a:path>
          </a:pathLst>
        </a:custGeom>
        <a:noFill/>
        <a:ln w="19050" cap="flat" cmpd="sng" algn="ctr">
          <a:solidFill>
            <a:schemeClr val="tx1"/>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Arial" panose="020B0604020202020204" pitchFamily="34" charset="0"/>
            <a:cs typeface="Arial" panose="020B0604020202020204" pitchFamily="34" charset="0"/>
          </a:endParaRPr>
        </a:p>
      </dsp:txBody>
      <dsp:txXfrm>
        <a:off x="2773153" y="875311"/>
        <a:ext cx="21148" cy="4233"/>
      </dsp:txXfrm>
    </dsp:sp>
    <dsp:sp modelId="{9BEFFE14-E683-4DCA-B7C3-C0E8D959FBEB}">
      <dsp:nvSpPr>
        <dsp:cNvPr id="0" name=""/>
        <dsp:cNvSpPr/>
      </dsp:nvSpPr>
      <dsp:spPr>
        <a:xfrm>
          <a:off x="6478" y="496632"/>
          <a:ext cx="2582867" cy="761591"/>
        </a:xfrm>
        <a:prstGeom prst="rect">
          <a:avLst/>
        </a:prstGeom>
        <a:solidFill>
          <a:srgbClr val="AD2B5B"/>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64008" numCol="1" spcCol="1270" anchor="ctr" anchorCtr="0">
          <a:noAutofit/>
        </a:bodyPr>
        <a:lstStyle/>
        <a:p>
          <a:pPr marL="0" lvl="0" indent="0" algn="l" defTabSz="400050">
            <a:lnSpc>
              <a:spcPct val="125000"/>
            </a:lnSpc>
            <a:spcBef>
              <a:spcPct val="0"/>
            </a:spcBef>
            <a:spcAft>
              <a:spcPct val="35000"/>
            </a:spcAft>
            <a:buNone/>
          </a:pPr>
          <a:r>
            <a:rPr lang="en-US" sz="900" kern="1200" dirty="0">
              <a:solidFill>
                <a:prstClr val="white"/>
              </a:solidFill>
              <a:latin typeface="Arial" panose="020B0604020202020204" pitchFamily="34" charset="0"/>
              <a:ea typeface="+mn-ea"/>
              <a:cs typeface="Arial" panose="020B0604020202020204" pitchFamily="34" charset="0"/>
            </a:rPr>
            <a:t>1. Around 30,000 liquor reviews from Kaggle</a:t>
          </a:r>
        </a:p>
        <a:p>
          <a:pPr marL="0" lvl="0" indent="0" algn="l" defTabSz="400050">
            <a:lnSpc>
              <a:spcPct val="125000"/>
            </a:lnSpc>
            <a:spcBef>
              <a:spcPct val="0"/>
            </a:spcBef>
            <a:spcAft>
              <a:spcPct val="35000"/>
            </a:spcAft>
            <a:buNone/>
          </a:pPr>
          <a:r>
            <a:rPr lang="en-US" sz="900" kern="1200" dirty="0">
              <a:solidFill>
                <a:prstClr val="white"/>
              </a:solidFill>
              <a:latin typeface="Arial" panose="020B0604020202020204" pitchFamily="34" charset="0"/>
              <a:ea typeface="+mn-ea"/>
              <a:cs typeface="Arial" panose="020B0604020202020204" pitchFamily="34" charset="0"/>
            </a:rPr>
            <a:t>2. Only </a:t>
          </a:r>
          <a:r>
            <a:rPr lang="en-US" altLang="zh-CN" sz="900" kern="1200" dirty="0">
              <a:solidFill>
                <a:prstClr val="white"/>
              </a:solidFill>
              <a:latin typeface="Arial" panose="020B0604020202020204" pitchFamily="34" charset="0"/>
              <a:ea typeface="+mn-ea"/>
              <a:cs typeface="Arial" panose="020B0604020202020204" pitchFamily="34" charset="0"/>
            </a:rPr>
            <a:t>one </a:t>
          </a:r>
          <a:r>
            <a:rPr lang="en-US" sz="900" kern="1200" dirty="0">
              <a:solidFill>
                <a:prstClr val="white"/>
              </a:solidFill>
              <a:latin typeface="Arial" panose="020B0604020202020204" pitchFamily="34" charset="0"/>
              <a:ea typeface="+mn-ea"/>
              <a:cs typeface="Arial" panose="020B0604020202020204" pitchFamily="34" charset="0"/>
            </a:rPr>
            <a:t>Intel-I7-14700 CPU for training</a:t>
          </a:r>
          <a:endParaRPr lang="zh-CN" altLang="en-US" sz="900" kern="1200" dirty="0">
            <a:solidFill>
              <a:prstClr val="white"/>
            </a:solidFill>
            <a:latin typeface="Arial" panose="020B0604020202020204" pitchFamily="34" charset="0"/>
            <a:ea typeface="+mn-ea"/>
            <a:cs typeface="Arial" panose="020B0604020202020204" pitchFamily="34" charset="0"/>
          </a:endParaRPr>
        </a:p>
      </dsp:txBody>
      <dsp:txXfrm>
        <a:off x="6478" y="496632"/>
        <a:ext cx="2582867" cy="761591"/>
      </dsp:txXfrm>
    </dsp:sp>
    <dsp:sp modelId="{E8504159-C0BA-4113-B661-264684FA8287}">
      <dsp:nvSpPr>
        <dsp:cNvPr id="0" name=""/>
        <dsp:cNvSpPr/>
      </dsp:nvSpPr>
      <dsp:spPr>
        <a:xfrm>
          <a:off x="1297911" y="1256424"/>
          <a:ext cx="3005832" cy="392365"/>
        </a:xfrm>
        <a:custGeom>
          <a:avLst/>
          <a:gdLst/>
          <a:ahLst/>
          <a:cxnLst/>
          <a:rect l="0" t="0" r="0" b="0"/>
          <a:pathLst>
            <a:path>
              <a:moveTo>
                <a:pt x="3005832" y="0"/>
              </a:moveTo>
              <a:lnTo>
                <a:pt x="3005832" y="213282"/>
              </a:lnTo>
              <a:lnTo>
                <a:pt x="0" y="213282"/>
              </a:lnTo>
              <a:lnTo>
                <a:pt x="0" y="392365"/>
              </a:lnTo>
            </a:path>
          </a:pathLst>
        </a:custGeom>
        <a:noFill/>
        <a:ln w="19050" cap="flat" cmpd="sng" algn="ctr">
          <a:solidFill>
            <a:schemeClr val="tx1"/>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Arial" panose="020B0604020202020204" pitchFamily="34" charset="0"/>
            <a:cs typeface="Arial" panose="020B0604020202020204" pitchFamily="34" charset="0"/>
          </a:endParaRPr>
        </a:p>
      </dsp:txBody>
      <dsp:txXfrm>
        <a:off x="2724941" y="1450490"/>
        <a:ext cx="151772" cy="4233"/>
      </dsp:txXfrm>
    </dsp:sp>
    <dsp:sp modelId="{117FD44F-E8DE-4B97-9383-9751F454E010}">
      <dsp:nvSpPr>
        <dsp:cNvPr id="0" name=""/>
        <dsp:cNvSpPr/>
      </dsp:nvSpPr>
      <dsp:spPr>
        <a:xfrm>
          <a:off x="3012310" y="496632"/>
          <a:ext cx="2582867" cy="761591"/>
        </a:xfrm>
        <a:prstGeom prst="rect">
          <a:avLst/>
        </a:prstGeom>
        <a:solidFill>
          <a:srgbClr val="AD2B5B"/>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64008" numCol="1" spcCol="1270" anchor="ctr" anchorCtr="0">
          <a:noAutofit/>
        </a:bodyPr>
        <a:lstStyle/>
        <a:p>
          <a:pPr marL="0" lvl="0" indent="0" algn="l" defTabSz="400050">
            <a:lnSpc>
              <a:spcPct val="125000"/>
            </a:lnSpc>
            <a:spcBef>
              <a:spcPct val="0"/>
            </a:spcBef>
            <a:spcAft>
              <a:spcPct val="35000"/>
            </a:spcAft>
            <a:buNone/>
          </a:pPr>
          <a:r>
            <a:rPr lang="en-US" sz="900" kern="1200" dirty="0">
              <a:latin typeface="Arial" panose="020B0604020202020204" pitchFamily="34" charset="0"/>
              <a:cs typeface="Arial" panose="020B0604020202020204" pitchFamily="34" charset="0"/>
            </a:rPr>
            <a:t>3. Reduce training data</a:t>
          </a:r>
        </a:p>
        <a:p>
          <a:pPr marL="0" lvl="0" indent="0" algn="l" defTabSz="400050">
            <a:lnSpc>
              <a:spcPct val="125000"/>
            </a:lnSpc>
            <a:spcBef>
              <a:spcPct val="0"/>
            </a:spcBef>
            <a:spcAft>
              <a:spcPct val="35000"/>
            </a:spcAft>
            <a:buNone/>
          </a:pPr>
          <a:r>
            <a:rPr lang="en-US" sz="900" kern="1200" dirty="0">
              <a:solidFill>
                <a:prstClr val="white"/>
              </a:solidFill>
              <a:latin typeface="Arial" panose="020B0604020202020204" pitchFamily="34" charset="0"/>
              <a:ea typeface="+mn-ea"/>
              <a:cs typeface="Arial" panose="020B0604020202020204" pitchFamily="34" charset="0"/>
            </a:rPr>
            <a:t>4. Ask ChatGPT to generate some representative liquor recommendation data</a:t>
          </a:r>
          <a:endParaRPr lang="zh-CN" altLang="en-US" sz="900" kern="1200" dirty="0">
            <a:latin typeface="Arial" panose="020B0604020202020204" pitchFamily="34" charset="0"/>
            <a:cs typeface="Arial" panose="020B0604020202020204" pitchFamily="34" charset="0"/>
          </a:endParaRPr>
        </a:p>
      </dsp:txBody>
      <dsp:txXfrm>
        <a:off x="3012310" y="496632"/>
        <a:ext cx="2582867" cy="761591"/>
      </dsp:txXfrm>
    </dsp:sp>
    <dsp:sp modelId="{D0DC3FE9-D32C-45FF-8BDA-8CF5D4DEE4C3}">
      <dsp:nvSpPr>
        <dsp:cNvPr id="0" name=""/>
        <dsp:cNvSpPr/>
      </dsp:nvSpPr>
      <dsp:spPr>
        <a:xfrm>
          <a:off x="2587545" y="2016266"/>
          <a:ext cx="392365" cy="91440"/>
        </a:xfrm>
        <a:custGeom>
          <a:avLst/>
          <a:gdLst/>
          <a:ahLst/>
          <a:cxnLst/>
          <a:rect l="0" t="0" r="0" b="0"/>
          <a:pathLst>
            <a:path>
              <a:moveTo>
                <a:pt x="0" y="45720"/>
              </a:moveTo>
              <a:lnTo>
                <a:pt x="392365" y="45720"/>
              </a:lnTo>
            </a:path>
          </a:pathLst>
        </a:custGeom>
        <a:noFill/>
        <a:ln w="19050" cap="flat" cmpd="sng" algn="ctr">
          <a:solidFill>
            <a:schemeClr val="tx1"/>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Arial" panose="020B0604020202020204" pitchFamily="34" charset="0"/>
            <a:cs typeface="Arial" panose="020B0604020202020204" pitchFamily="34" charset="0"/>
          </a:endParaRPr>
        </a:p>
      </dsp:txBody>
      <dsp:txXfrm>
        <a:off x="2773153" y="2059869"/>
        <a:ext cx="21148" cy="4233"/>
      </dsp:txXfrm>
    </dsp:sp>
    <dsp:sp modelId="{61ED59B9-268F-4766-9DDE-A3FF18E7BE9F}">
      <dsp:nvSpPr>
        <dsp:cNvPr id="0" name=""/>
        <dsp:cNvSpPr/>
      </dsp:nvSpPr>
      <dsp:spPr>
        <a:xfrm>
          <a:off x="6478" y="1681190"/>
          <a:ext cx="2582867" cy="761591"/>
        </a:xfrm>
        <a:prstGeom prst="rect">
          <a:avLst/>
        </a:prstGeom>
        <a:solidFill>
          <a:srgbClr val="AD2B5B"/>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64008" numCol="1" spcCol="1270" anchor="ctr" anchorCtr="0">
          <a:noAutofit/>
        </a:bodyPr>
        <a:lstStyle/>
        <a:p>
          <a:pPr marL="0" lvl="0" indent="0" algn="l" defTabSz="400050">
            <a:lnSpc>
              <a:spcPct val="125000"/>
            </a:lnSpc>
            <a:spcBef>
              <a:spcPct val="0"/>
            </a:spcBef>
            <a:spcAft>
              <a:spcPct val="35000"/>
            </a:spcAft>
            <a:buNone/>
          </a:pPr>
          <a:r>
            <a:rPr lang="en-US" sz="900" kern="1200" dirty="0">
              <a:latin typeface="Arial" panose="020B0604020202020204" pitchFamily="34" charset="0"/>
              <a:cs typeface="Arial" panose="020B0604020202020204" pitchFamily="34" charset="0"/>
            </a:rPr>
            <a:t>5. Start from feeding a small number of data pairs and gradually added more</a:t>
          </a:r>
          <a:endParaRPr lang="zh-CN" altLang="en-US" sz="900" kern="1200" dirty="0">
            <a:solidFill>
              <a:prstClr val="white"/>
            </a:solidFill>
            <a:latin typeface="Arial" panose="020B0604020202020204" pitchFamily="34" charset="0"/>
            <a:ea typeface="+mn-ea"/>
            <a:cs typeface="Arial" panose="020B0604020202020204" pitchFamily="34" charset="0"/>
          </a:endParaRPr>
        </a:p>
      </dsp:txBody>
      <dsp:txXfrm>
        <a:off x="6478" y="1681190"/>
        <a:ext cx="2582867" cy="761591"/>
      </dsp:txXfrm>
    </dsp:sp>
    <dsp:sp modelId="{7A0E21DC-8938-4005-941B-15988A488FC6}">
      <dsp:nvSpPr>
        <dsp:cNvPr id="0" name=""/>
        <dsp:cNvSpPr/>
      </dsp:nvSpPr>
      <dsp:spPr>
        <a:xfrm>
          <a:off x="1297911" y="2440981"/>
          <a:ext cx="3005832" cy="392365"/>
        </a:xfrm>
        <a:custGeom>
          <a:avLst/>
          <a:gdLst/>
          <a:ahLst/>
          <a:cxnLst/>
          <a:rect l="0" t="0" r="0" b="0"/>
          <a:pathLst>
            <a:path>
              <a:moveTo>
                <a:pt x="3005832" y="0"/>
              </a:moveTo>
              <a:lnTo>
                <a:pt x="3005832" y="213282"/>
              </a:lnTo>
              <a:lnTo>
                <a:pt x="0" y="213282"/>
              </a:lnTo>
              <a:lnTo>
                <a:pt x="0" y="392365"/>
              </a:lnTo>
            </a:path>
          </a:pathLst>
        </a:custGeom>
        <a:noFill/>
        <a:ln w="19050" cap="flat" cmpd="sng" algn="ctr">
          <a:solidFill>
            <a:schemeClr val="tx1"/>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Arial" panose="020B0604020202020204" pitchFamily="34" charset="0"/>
            <a:cs typeface="Arial" panose="020B0604020202020204" pitchFamily="34" charset="0"/>
          </a:endParaRPr>
        </a:p>
      </dsp:txBody>
      <dsp:txXfrm>
        <a:off x="2724941" y="2635047"/>
        <a:ext cx="151772" cy="4233"/>
      </dsp:txXfrm>
    </dsp:sp>
    <dsp:sp modelId="{5B35FA6D-8F1C-47DB-AF39-012CD09F8788}">
      <dsp:nvSpPr>
        <dsp:cNvPr id="0" name=""/>
        <dsp:cNvSpPr/>
      </dsp:nvSpPr>
      <dsp:spPr>
        <a:xfrm>
          <a:off x="3012310" y="1681190"/>
          <a:ext cx="2582867" cy="761591"/>
        </a:xfrm>
        <a:prstGeom prst="rect">
          <a:avLst/>
        </a:prstGeom>
        <a:solidFill>
          <a:srgbClr val="AD2B5B"/>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64008" numCol="1" spcCol="1270" anchor="ctr" anchorCtr="0">
          <a:noAutofit/>
        </a:bodyPr>
        <a:lstStyle/>
        <a:p>
          <a:pPr marL="0" lvl="0" indent="0" algn="l" defTabSz="400050">
            <a:lnSpc>
              <a:spcPct val="125000"/>
            </a:lnSpc>
            <a:spcBef>
              <a:spcPct val="0"/>
            </a:spcBef>
            <a:spcAft>
              <a:spcPct val="35000"/>
            </a:spcAft>
            <a:buNone/>
          </a:pPr>
          <a:r>
            <a:rPr lang="en-US" sz="900" kern="1200" dirty="0">
              <a:solidFill>
                <a:prstClr val="white"/>
              </a:solidFill>
              <a:latin typeface="Arial" panose="020B0604020202020204" pitchFamily="34" charset="0"/>
              <a:ea typeface="+mn-ea"/>
              <a:cs typeface="Arial" panose="020B0604020202020204" pitchFamily="34" charset="0"/>
            </a:rPr>
            <a:t>6. </a:t>
          </a:r>
          <a:r>
            <a:rPr lang="en-US" sz="900" b="1" kern="1200" dirty="0">
              <a:solidFill>
                <a:prstClr val="white"/>
              </a:solidFill>
              <a:latin typeface="Arial" panose="020B0604020202020204" pitchFamily="34" charset="0"/>
              <a:ea typeface="+mn-ea"/>
              <a:cs typeface="Arial" panose="020B0604020202020204" pitchFamily="34" charset="0"/>
            </a:rPr>
            <a:t>Challenge:</a:t>
          </a:r>
          <a:r>
            <a:rPr lang="en-US" sz="900" kern="1200" dirty="0">
              <a:solidFill>
                <a:prstClr val="white"/>
              </a:solidFill>
              <a:latin typeface="Arial" panose="020B0604020202020204" pitchFamily="34" charset="0"/>
              <a:ea typeface="+mn-ea"/>
              <a:cs typeface="Arial" panose="020B0604020202020204" pitchFamily="34" charset="0"/>
            </a:rPr>
            <a:t> When the amount of training data was too small, the model would give us empty reply which was inaccurate and not acceptable. </a:t>
          </a:r>
          <a:endParaRPr lang="zh-CN" altLang="en-US" sz="900" kern="1200" dirty="0">
            <a:solidFill>
              <a:prstClr val="white"/>
            </a:solidFill>
            <a:latin typeface="Arial" panose="020B0604020202020204" pitchFamily="34" charset="0"/>
            <a:ea typeface="+mn-ea"/>
            <a:cs typeface="Arial" panose="020B0604020202020204" pitchFamily="34" charset="0"/>
          </a:endParaRPr>
        </a:p>
      </dsp:txBody>
      <dsp:txXfrm>
        <a:off x="3012310" y="1681190"/>
        <a:ext cx="2582867" cy="761591"/>
      </dsp:txXfrm>
    </dsp:sp>
    <dsp:sp modelId="{54C47729-B289-4F1C-BBC1-D1E2930B6F0C}">
      <dsp:nvSpPr>
        <dsp:cNvPr id="0" name=""/>
        <dsp:cNvSpPr/>
      </dsp:nvSpPr>
      <dsp:spPr>
        <a:xfrm>
          <a:off x="6478" y="2865747"/>
          <a:ext cx="2582867" cy="761591"/>
        </a:xfrm>
        <a:prstGeom prst="rect">
          <a:avLst/>
        </a:prstGeom>
        <a:solidFill>
          <a:srgbClr val="AD2B5B"/>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64008" numCol="1" spcCol="1270" anchor="ctr" anchorCtr="0">
          <a:noAutofit/>
        </a:bodyPr>
        <a:lstStyle/>
        <a:p>
          <a:pPr marL="0" lvl="0" indent="0" algn="l" defTabSz="400050">
            <a:lnSpc>
              <a:spcPct val="125000"/>
            </a:lnSpc>
            <a:spcBef>
              <a:spcPct val="0"/>
            </a:spcBef>
            <a:spcAft>
              <a:spcPct val="35000"/>
            </a:spcAft>
            <a:buNone/>
          </a:pPr>
          <a:r>
            <a:rPr lang="en-US" sz="900" kern="1200" dirty="0">
              <a:solidFill>
                <a:prstClr val="white"/>
              </a:solidFill>
              <a:latin typeface="Arial" panose="020B0604020202020204" pitchFamily="34" charset="0"/>
              <a:ea typeface="+mn-ea"/>
              <a:cs typeface="Arial" panose="020B0604020202020204" pitchFamily="34" charset="0"/>
            </a:rPr>
            <a:t>7. </a:t>
          </a:r>
          <a:r>
            <a:rPr lang="en-US" sz="900" b="1" kern="1200" dirty="0">
              <a:solidFill>
                <a:prstClr val="white"/>
              </a:solidFill>
              <a:latin typeface="Arial" panose="020B0604020202020204" pitchFamily="34" charset="0"/>
              <a:ea typeface="+mn-ea"/>
              <a:cs typeface="Arial" panose="020B0604020202020204" pitchFamily="34" charset="0"/>
            </a:rPr>
            <a:t>S</a:t>
          </a:r>
          <a:r>
            <a:rPr lang="en-US" altLang="zh-CN" sz="900" b="1" kern="1200" dirty="0">
              <a:solidFill>
                <a:prstClr val="white"/>
              </a:solidFill>
              <a:latin typeface="Arial" panose="020B0604020202020204" pitchFamily="34" charset="0"/>
              <a:ea typeface="+mn-ea"/>
              <a:cs typeface="Arial" panose="020B0604020202020204" pitchFamily="34" charset="0"/>
            </a:rPr>
            <a:t>olution:</a:t>
          </a:r>
          <a:r>
            <a:rPr lang="en-US" altLang="zh-CN" sz="900" kern="1200" dirty="0">
              <a:solidFill>
                <a:prstClr val="white"/>
              </a:solidFill>
              <a:latin typeface="Arial" panose="020B0604020202020204" pitchFamily="34" charset="0"/>
              <a:ea typeface="+mn-ea"/>
              <a:cs typeface="Arial" panose="020B0604020202020204" pitchFamily="34" charset="0"/>
            </a:rPr>
            <a:t> </a:t>
          </a:r>
          <a:r>
            <a:rPr lang="en-US" sz="900" kern="1200" dirty="0">
              <a:solidFill>
                <a:prstClr val="white"/>
              </a:solidFill>
              <a:latin typeface="Arial" panose="020B0604020202020204" pitchFamily="34" charset="0"/>
              <a:ea typeface="+mn-ea"/>
              <a:cs typeface="Arial" panose="020B0604020202020204" pitchFamily="34" charset="0"/>
            </a:rPr>
            <a:t>Using 20 data pairs would control the training time to approximately 35 minutes and enable the model to provide meaningful responses. </a:t>
          </a:r>
          <a:endParaRPr lang="zh-CN" altLang="en-US" sz="900" kern="1200" dirty="0">
            <a:solidFill>
              <a:prstClr val="white"/>
            </a:solidFill>
            <a:latin typeface="Arial" panose="020B0604020202020204" pitchFamily="34" charset="0"/>
            <a:ea typeface="+mn-ea"/>
            <a:cs typeface="Arial" panose="020B0604020202020204" pitchFamily="34" charset="0"/>
          </a:endParaRPr>
        </a:p>
      </dsp:txBody>
      <dsp:txXfrm>
        <a:off x="6478" y="2865747"/>
        <a:ext cx="2582867" cy="76159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040154-FB49-49F4-937F-DC5110950A92}">
      <dsp:nvSpPr>
        <dsp:cNvPr id="0" name=""/>
        <dsp:cNvSpPr/>
      </dsp:nvSpPr>
      <dsp:spPr>
        <a:xfrm>
          <a:off x="2918" y="16355"/>
          <a:ext cx="960323" cy="1114948"/>
        </a:xfrm>
        <a:prstGeom prst="roundRect">
          <a:avLst>
            <a:gd name="adj" fmla="val 10000"/>
          </a:avLst>
        </a:prstGeom>
        <a:solidFill>
          <a:srgbClr val="AD2B5B"/>
        </a:solidFill>
        <a:ln>
          <a:noFill/>
        </a:ln>
        <a:effectLst>
          <a:outerShdw blurRad="50800" dist="38100" dir="2700000" algn="tl"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latin typeface="Arial" panose="020B0604020202020204" pitchFamily="34" charset="0"/>
              <a:cs typeface="Arial" panose="020B0604020202020204" pitchFamily="34" charset="0"/>
            </a:rPr>
            <a:t>The chatbot cannot find the corresponding answer by searching the vector database</a:t>
          </a:r>
          <a:endParaRPr lang="zh-CN" altLang="en-US" sz="900" kern="1200" dirty="0">
            <a:latin typeface="Arial" panose="020B0604020202020204" pitchFamily="34" charset="0"/>
            <a:cs typeface="Arial" panose="020B0604020202020204" pitchFamily="34" charset="0"/>
          </a:endParaRPr>
        </a:p>
      </dsp:txBody>
      <dsp:txXfrm>
        <a:off x="31045" y="44482"/>
        <a:ext cx="904069" cy="1058694"/>
      </dsp:txXfrm>
    </dsp:sp>
    <dsp:sp modelId="{5DE8E071-C2F5-4367-ACD5-AE1919F94C90}">
      <dsp:nvSpPr>
        <dsp:cNvPr id="0" name=""/>
        <dsp:cNvSpPr/>
      </dsp:nvSpPr>
      <dsp:spPr>
        <a:xfrm>
          <a:off x="1049911" y="466358"/>
          <a:ext cx="183740" cy="214942"/>
        </a:xfrm>
        <a:prstGeom prst="rightArrow">
          <a:avLst>
            <a:gd name="adj1" fmla="val 60000"/>
            <a:gd name="adj2" fmla="val 50000"/>
          </a:avLst>
        </a:prstGeom>
        <a:solidFill>
          <a:srgbClr val="D13543"/>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zh-CN" altLang="en-US" sz="700" kern="1200"/>
        </a:p>
      </dsp:txBody>
      <dsp:txXfrm>
        <a:off x="1049911" y="509346"/>
        <a:ext cx="128618" cy="128966"/>
      </dsp:txXfrm>
    </dsp:sp>
    <dsp:sp modelId="{1B75BF42-B8DE-4D9C-AEB8-56D64A7895CF}">
      <dsp:nvSpPr>
        <dsp:cNvPr id="0" name=""/>
        <dsp:cNvSpPr/>
      </dsp:nvSpPr>
      <dsp:spPr>
        <a:xfrm>
          <a:off x="1309922" y="16355"/>
          <a:ext cx="866702" cy="1114948"/>
        </a:xfrm>
        <a:prstGeom prst="roundRect">
          <a:avLst>
            <a:gd name="adj" fmla="val 10000"/>
          </a:avLst>
        </a:prstGeom>
        <a:solidFill>
          <a:srgbClr val="AD2B5B"/>
        </a:solidFill>
        <a:ln>
          <a:noFill/>
        </a:ln>
        <a:effectLst>
          <a:outerShdw blurRad="50800" dist="38100" dir="2700000" algn="tl"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solidFill>
                <a:prstClr val="white"/>
              </a:solidFill>
              <a:latin typeface="Arial" panose="020B0604020202020204" pitchFamily="34" charset="0"/>
              <a:ea typeface="+mn-ea"/>
              <a:cs typeface="Arial" panose="020B0604020202020204" pitchFamily="34" charset="0"/>
            </a:rPr>
            <a:t>Use prompt engineering</a:t>
          </a:r>
          <a:endParaRPr lang="zh-CN" altLang="en-US" sz="900" kern="1200" dirty="0">
            <a:solidFill>
              <a:prstClr val="white"/>
            </a:solidFill>
            <a:latin typeface="Arial" panose="020B0604020202020204" pitchFamily="34" charset="0"/>
            <a:ea typeface="+mn-ea"/>
            <a:cs typeface="Arial" panose="020B0604020202020204" pitchFamily="34" charset="0"/>
          </a:endParaRPr>
        </a:p>
      </dsp:txBody>
      <dsp:txXfrm>
        <a:off x="1335307" y="41740"/>
        <a:ext cx="815932" cy="1064178"/>
      </dsp:txXfrm>
    </dsp:sp>
    <dsp:sp modelId="{F66F3BD1-8C6A-4633-BF16-C59AF9DA3BE1}">
      <dsp:nvSpPr>
        <dsp:cNvPr id="0" name=""/>
        <dsp:cNvSpPr/>
      </dsp:nvSpPr>
      <dsp:spPr>
        <a:xfrm>
          <a:off x="2263294" y="466358"/>
          <a:ext cx="183740" cy="214942"/>
        </a:xfrm>
        <a:prstGeom prst="rightArrow">
          <a:avLst>
            <a:gd name="adj1" fmla="val 60000"/>
            <a:gd name="adj2" fmla="val 50000"/>
          </a:avLst>
        </a:prstGeom>
        <a:solidFill>
          <a:srgbClr val="D13543"/>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zh-CN" altLang="en-US" sz="700" kern="1200"/>
        </a:p>
      </dsp:txBody>
      <dsp:txXfrm>
        <a:off x="2263294" y="509346"/>
        <a:ext cx="128618" cy="128966"/>
      </dsp:txXfrm>
    </dsp:sp>
    <dsp:sp modelId="{9B72B027-DB23-4FDE-874D-273861B4393A}">
      <dsp:nvSpPr>
        <dsp:cNvPr id="0" name=""/>
        <dsp:cNvSpPr/>
      </dsp:nvSpPr>
      <dsp:spPr>
        <a:xfrm>
          <a:off x="2523305" y="16355"/>
          <a:ext cx="866702" cy="1114948"/>
        </a:xfrm>
        <a:prstGeom prst="roundRect">
          <a:avLst>
            <a:gd name="adj" fmla="val 10000"/>
          </a:avLst>
        </a:prstGeom>
        <a:solidFill>
          <a:srgbClr val="AD2B5B"/>
        </a:solidFill>
        <a:ln>
          <a:noFill/>
        </a:ln>
        <a:effectLst>
          <a:outerShdw blurRad="50800" dist="38100" dir="2700000" algn="tl"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solidFill>
                <a:prstClr val="white"/>
              </a:solidFill>
              <a:latin typeface="Arial" panose="020B0604020202020204" pitchFamily="34" charset="0"/>
              <a:ea typeface="+mn-ea"/>
              <a:cs typeface="Arial" panose="020B0604020202020204" pitchFamily="34" charset="0"/>
            </a:rPr>
            <a:t>1. LLM will guess the specific products</a:t>
          </a:r>
          <a:r>
            <a:rPr lang="en-US" altLang="zh-CN" sz="900" kern="1200" dirty="0">
              <a:solidFill>
                <a:prstClr val="white"/>
              </a:solidFill>
              <a:latin typeface="Arial" panose="020B0604020202020204" pitchFamily="34" charset="0"/>
              <a:ea typeface="+mn-ea"/>
              <a:cs typeface="Arial" panose="020B0604020202020204" pitchFamily="34" charset="0"/>
            </a:rPr>
            <a:t> </a:t>
          </a:r>
        </a:p>
        <a:p>
          <a:pPr marL="0" lvl="0" indent="0" algn="l" defTabSz="400050">
            <a:lnSpc>
              <a:spcPct val="90000"/>
            </a:lnSpc>
            <a:spcBef>
              <a:spcPct val="0"/>
            </a:spcBef>
            <a:spcAft>
              <a:spcPct val="35000"/>
            </a:spcAft>
            <a:buNone/>
          </a:pPr>
          <a:r>
            <a:rPr lang="en-US" altLang="zh-CN" sz="900" kern="1200" dirty="0">
              <a:solidFill>
                <a:prstClr val="white"/>
              </a:solidFill>
              <a:latin typeface="Arial" panose="020B0604020202020204" pitchFamily="34" charset="0"/>
              <a:ea typeface="+mn-ea"/>
              <a:cs typeface="Arial" panose="020B0604020202020204" pitchFamily="34" charset="0"/>
            </a:rPr>
            <a:t>2. O</a:t>
          </a:r>
          <a:r>
            <a:rPr lang="en-US" sz="900" kern="1200" dirty="0">
              <a:solidFill>
                <a:prstClr val="white"/>
              </a:solidFill>
              <a:latin typeface="Arial" panose="020B0604020202020204" pitchFamily="34" charset="0"/>
              <a:ea typeface="+mn-ea"/>
              <a:cs typeface="Arial" panose="020B0604020202020204" pitchFamily="34" charset="0"/>
            </a:rPr>
            <a:t>utput the answer query through openrouter.ai</a:t>
          </a:r>
          <a:endParaRPr lang="zh-CN" altLang="en-US" sz="900" kern="1200" dirty="0">
            <a:solidFill>
              <a:prstClr val="white"/>
            </a:solidFill>
            <a:latin typeface="Arial" panose="020B0604020202020204" pitchFamily="34" charset="0"/>
            <a:ea typeface="+mn-ea"/>
            <a:cs typeface="Arial" panose="020B0604020202020204" pitchFamily="34" charset="0"/>
          </a:endParaRPr>
        </a:p>
      </dsp:txBody>
      <dsp:txXfrm>
        <a:off x="2548690" y="41740"/>
        <a:ext cx="815932" cy="1064178"/>
      </dsp:txXfrm>
    </dsp:sp>
    <dsp:sp modelId="{875AD9F8-3097-457B-9869-7F68691FE7E4}">
      <dsp:nvSpPr>
        <dsp:cNvPr id="0" name=""/>
        <dsp:cNvSpPr/>
      </dsp:nvSpPr>
      <dsp:spPr>
        <a:xfrm>
          <a:off x="3476677" y="466358"/>
          <a:ext cx="183740" cy="214942"/>
        </a:xfrm>
        <a:prstGeom prst="rightArrow">
          <a:avLst>
            <a:gd name="adj1" fmla="val 60000"/>
            <a:gd name="adj2" fmla="val 50000"/>
          </a:avLst>
        </a:prstGeom>
        <a:solidFill>
          <a:srgbClr val="D13543"/>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zh-CN" altLang="en-US" sz="700" kern="1200"/>
        </a:p>
      </dsp:txBody>
      <dsp:txXfrm>
        <a:off x="3476677" y="509346"/>
        <a:ext cx="128618" cy="128966"/>
      </dsp:txXfrm>
    </dsp:sp>
    <dsp:sp modelId="{036E96D6-CCC1-486A-9976-5F93FCA69AD0}">
      <dsp:nvSpPr>
        <dsp:cNvPr id="0" name=""/>
        <dsp:cNvSpPr/>
      </dsp:nvSpPr>
      <dsp:spPr>
        <a:xfrm>
          <a:off x="3736688" y="16355"/>
          <a:ext cx="866702" cy="1114948"/>
        </a:xfrm>
        <a:prstGeom prst="roundRect">
          <a:avLst>
            <a:gd name="adj" fmla="val 10000"/>
          </a:avLst>
        </a:prstGeom>
        <a:solidFill>
          <a:srgbClr val="AD2B5B"/>
        </a:solidFill>
        <a:ln>
          <a:noFill/>
        </a:ln>
        <a:effectLst>
          <a:outerShdw blurRad="50800" dist="38100" dir="2700000" algn="tl"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solidFill>
                <a:prstClr val="white"/>
              </a:solidFill>
              <a:latin typeface="Arial" panose="020B0604020202020204" pitchFamily="34" charset="0"/>
              <a:ea typeface="+mn-ea"/>
              <a:cs typeface="Arial" panose="020B0604020202020204" pitchFamily="34" charset="0"/>
            </a:rPr>
            <a:t>Generate the "</a:t>
          </a:r>
          <a:r>
            <a:rPr lang="en-US" sz="900" b="1" kern="1200" dirty="0">
              <a:solidFill>
                <a:prstClr val="white"/>
              </a:solidFill>
              <a:latin typeface="Arial" panose="020B0604020202020204" pitchFamily="34" charset="0"/>
              <a:ea typeface="+mn-ea"/>
              <a:cs typeface="Arial" panose="020B0604020202020204" pitchFamily="34" charset="0"/>
            </a:rPr>
            <a:t>Save to My Collection</a:t>
          </a:r>
          <a:r>
            <a:rPr lang="en-US" sz="900" kern="1200" dirty="0">
              <a:solidFill>
                <a:prstClr val="white"/>
              </a:solidFill>
              <a:latin typeface="Arial" panose="020B0604020202020204" pitchFamily="34" charset="0"/>
              <a:ea typeface="+mn-ea"/>
              <a:cs typeface="Arial" panose="020B0604020202020204" pitchFamily="34" charset="0"/>
            </a:rPr>
            <a:t>" button by passing the </a:t>
          </a:r>
          <a:r>
            <a:rPr lang="en-US" sz="900" u="sng" kern="1200" dirty="0">
              <a:solidFill>
                <a:prstClr val="white"/>
              </a:solidFill>
              <a:latin typeface="Arial" panose="020B0604020202020204" pitchFamily="34" charset="0"/>
              <a:ea typeface="+mn-ea"/>
              <a:cs typeface="Arial" panose="020B0604020202020204" pitchFamily="34" charset="0"/>
            </a:rPr>
            <a:t>found</a:t>
          </a:r>
          <a:r>
            <a:rPr lang="en-US" sz="900" kern="1200" dirty="0">
              <a:solidFill>
                <a:prstClr val="white"/>
              </a:solidFill>
              <a:latin typeface="Arial" panose="020B0604020202020204" pitchFamily="34" charset="0"/>
              <a:ea typeface="+mn-ea"/>
              <a:cs typeface="Arial" panose="020B0604020202020204" pitchFamily="34" charset="0"/>
            </a:rPr>
            <a:t> parameter</a:t>
          </a:r>
          <a:endParaRPr lang="zh-CN" altLang="en-US" sz="900" kern="1200" dirty="0">
            <a:solidFill>
              <a:prstClr val="white"/>
            </a:solidFill>
            <a:latin typeface="Arial" panose="020B0604020202020204" pitchFamily="34" charset="0"/>
            <a:ea typeface="+mn-ea"/>
            <a:cs typeface="Arial" panose="020B0604020202020204" pitchFamily="34" charset="0"/>
          </a:endParaRPr>
        </a:p>
      </dsp:txBody>
      <dsp:txXfrm>
        <a:off x="3762073" y="41740"/>
        <a:ext cx="815932" cy="1064178"/>
      </dsp:txXfrm>
    </dsp:sp>
    <dsp:sp modelId="{364A74BA-21EF-42DC-B80B-EF8916B17F73}">
      <dsp:nvSpPr>
        <dsp:cNvPr id="0" name=""/>
        <dsp:cNvSpPr/>
      </dsp:nvSpPr>
      <dsp:spPr>
        <a:xfrm>
          <a:off x="4690060" y="466358"/>
          <a:ext cx="183740" cy="214942"/>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zh-CN" altLang="en-US" sz="700" kern="1200"/>
        </a:p>
      </dsp:txBody>
      <dsp:txXfrm>
        <a:off x="4690060" y="509346"/>
        <a:ext cx="128618" cy="128966"/>
      </dsp:txXfrm>
    </dsp:sp>
    <dsp:sp modelId="{BFEBED1E-2A71-4A7F-903F-C6A6C33A526C}">
      <dsp:nvSpPr>
        <dsp:cNvPr id="0" name=""/>
        <dsp:cNvSpPr/>
      </dsp:nvSpPr>
      <dsp:spPr>
        <a:xfrm>
          <a:off x="4950071" y="16355"/>
          <a:ext cx="866702" cy="1114948"/>
        </a:xfrm>
        <a:prstGeom prst="roundRect">
          <a:avLst>
            <a:gd name="adj" fmla="val 10000"/>
          </a:avLst>
        </a:prstGeom>
        <a:solidFill>
          <a:srgbClr val="AD2B5B"/>
        </a:solidFill>
        <a:ln>
          <a:noFill/>
        </a:ln>
        <a:effectLst>
          <a:outerShdw blurRad="50800" dist="38100" dir="2700000" algn="tl"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altLang="zh-CN" sz="900" kern="1200" dirty="0">
              <a:solidFill>
                <a:prstClr val="white"/>
              </a:solidFill>
              <a:latin typeface="Arial" panose="020B0604020202020204" pitchFamily="34" charset="0"/>
              <a:ea typeface="+mn-ea"/>
              <a:cs typeface="Arial" panose="020B0604020202020204" pitchFamily="34" charset="0"/>
            </a:rPr>
            <a:t>If the vector database can retrieve the answer, the "Save to My Collection" button will not appear. </a:t>
          </a:r>
          <a:endParaRPr lang="zh-CN" altLang="en-US" sz="900" kern="1200" dirty="0">
            <a:solidFill>
              <a:prstClr val="white"/>
            </a:solidFill>
            <a:latin typeface="Arial" panose="020B0604020202020204" pitchFamily="34" charset="0"/>
            <a:ea typeface="+mn-ea"/>
            <a:cs typeface="Arial" panose="020B0604020202020204" pitchFamily="34" charset="0"/>
          </a:endParaRPr>
        </a:p>
      </dsp:txBody>
      <dsp:txXfrm>
        <a:off x="4975456" y="41740"/>
        <a:ext cx="815932" cy="1064178"/>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svg>
</file>

<file path=ppt/media/image4.svg>
</file>

<file path=ppt/media/image5.png>
</file>

<file path=ppt/media/image6.svg>
</file>

<file path=ppt/media/image7.png>
</file>

<file path=ppt/media/image8.svg>
</file>

<file path=ppt/media/image9.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EE6ACB-BDDB-4D3A-B3DE-2C9516C89EEA}" type="datetimeFigureOut">
              <a:rPr lang="zh-CN" altLang="en-US" smtClean="0"/>
              <a:t>2025/5/21</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BFF444-5DB3-48A5-8499-9F16BCE37215}" type="slidenum">
              <a:rPr lang="zh-CN" altLang="en-US" smtClean="0"/>
              <a:t>‹#›</a:t>
            </a:fld>
            <a:endParaRPr lang="zh-CN" altLang="en-US"/>
          </a:p>
        </p:txBody>
      </p:sp>
    </p:spTree>
    <p:extLst>
      <p:ext uri="{BB962C8B-B14F-4D97-AF65-F5344CB8AC3E}">
        <p14:creationId xmlns:p14="http://schemas.microsoft.com/office/powerpoint/2010/main" val="21750181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BFF444-5DB3-48A5-8499-9F16BCE37215}" type="slidenum">
              <a:rPr lang="zh-CN" altLang="en-US" smtClean="0"/>
              <a:t>1</a:t>
            </a:fld>
            <a:endParaRPr lang="zh-CN" altLang="en-US"/>
          </a:p>
        </p:txBody>
      </p:sp>
    </p:spTree>
    <p:extLst>
      <p:ext uri="{BB962C8B-B14F-4D97-AF65-F5344CB8AC3E}">
        <p14:creationId xmlns:p14="http://schemas.microsoft.com/office/powerpoint/2010/main" val="3668098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D586B9-C5B8-A5DF-8FAE-715CF17205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DFD9FE0-4913-A627-01DB-077261FFA18D}"/>
              </a:ext>
            </a:extLst>
          </p:cNvPr>
          <p:cNvSpPr>
            <a:spLocks noGrp="1" noRot="1" noChangeAspect="1"/>
          </p:cNvSpPr>
          <p:nvPr>
            <p:ph type="sldImg"/>
          </p:nvPr>
        </p:nvSpPr>
        <p:spPr>
          <a:xfrm>
            <a:off x="687388" y="1143000"/>
            <a:ext cx="5483225" cy="3086100"/>
          </a:xfrm>
        </p:spPr>
      </p:sp>
      <p:sp>
        <p:nvSpPr>
          <p:cNvPr id="3" name="备注占位符 2">
            <a:extLst>
              <a:ext uri="{FF2B5EF4-FFF2-40B4-BE49-F238E27FC236}">
                <a16:creationId xmlns:a16="http://schemas.microsoft.com/office/drawing/2014/main" id="{837541AE-2327-0DCA-4F04-9D84B3CBCD1E}"/>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7743BE4F-DC30-E350-622E-4703403B8D4E}"/>
              </a:ext>
            </a:extLst>
          </p:cNvPr>
          <p:cNvSpPr>
            <a:spLocks noGrp="1"/>
          </p:cNvSpPr>
          <p:nvPr>
            <p:ph type="sldNum" sz="quarter" idx="10"/>
          </p:nvPr>
        </p:nvSpPr>
        <p:spPr/>
        <p:txBody>
          <a:bodyPr/>
          <a:lstStyle/>
          <a:p>
            <a:fld id="{5ABFF444-5DB3-48A5-8499-9F16BCE37215}" type="slidenum">
              <a:rPr lang="zh-CN" altLang="en-US" smtClean="0"/>
              <a:t>10</a:t>
            </a:fld>
            <a:endParaRPr lang="zh-CN" altLang="en-US"/>
          </a:p>
        </p:txBody>
      </p:sp>
    </p:spTree>
    <p:extLst>
      <p:ext uri="{BB962C8B-B14F-4D97-AF65-F5344CB8AC3E}">
        <p14:creationId xmlns:p14="http://schemas.microsoft.com/office/powerpoint/2010/main" val="4394599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BFF444-5DB3-48A5-8499-9F16BCE37215}" type="slidenum">
              <a:rPr lang="zh-CN" altLang="en-US" smtClean="0"/>
              <a:t>11</a:t>
            </a:fld>
            <a:endParaRPr lang="zh-CN" altLang="en-US"/>
          </a:p>
        </p:txBody>
      </p:sp>
    </p:spTree>
    <p:extLst>
      <p:ext uri="{BB962C8B-B14F-4D97-AF65-F5344CB8AC3E}">
        <p14:creationId xmlns:p14="http://schemas.microsoft.com/office/powerpoint/2010/main" val="9145537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5593A3-D4B9-81EB-C789-7FF901F1B0B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979910C-163B-2E54-7A6C-216FB78E6666}"/>
              </a:ext>
            </a:extLst>
          </p:cNvPr>
          <p:cNvSpPr>
            <a:spLocks noGrp="1" noRot="1" noChangeAspect="1"/>
          </p:cNvSpPr>
          <p:nvPr>
            <p:ph type="sldImg"/>
          </p:nvPr>
        </p:nvSpPr>
        <p:spPr>
          <a:xfrm>
            <a:off x="687388" y="1143000"/>
            <a:ext cx="5483225" cy="3086100"/>
          </a:xfrm>
        </p:spPr>
      </p:sp>
      <p:sp>
        <p:nvSpPr>
          <p:cNvPr id="3" name="备注占位符 2">
            <a:extLst>
              <a:ext uri="{FF2B5EF4-FFF2-40B4-BE49-F238E27FC236}">
                <a16:creationId xmlns:a16="http://schemas.microsoft.com/office/drawing/2014/main" id="{1FF76EFB-1781-10C1-9423-1ADF8299368A}"/>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0E78BEB-0518-E066-3801-CC1CB708A78C}"/>
              </a:ext>
            </a:extLst>
          </p:cNvPr>
          <p:cNvSpPr>
            <a:spLocks noGrp="1"/>
          </p:cNvSpPr>
          <p:nvPr>
            <p:ph type="sldNum" sz="quarter" idx="10"/>
          </p:nvPr>
        </p:nvSpPr>
        <p:spPr/>
        <p:txBody>
          <a:bodyPr/>
          <a:lstStyle/>
          <a:p>
            <a:fld id="{5ABFF444-5DB3-48A5-8499-9F16BCE37215}" type="slidenum">
              <a:rPr lang="zh-CN" altLang="en-US" smtClean="0"/>
              <a:t>12</a:t>
            </a:fld>
            <a:endParaRPr lang="zh-CN" altLang="en-US"/>
          </a:p>
        </p:txBody>
      </p:sp>
    </p:spTree>
    <p:extLst>
      <p:ext uri="{BB962C8B-B14F-4D97-AF65-F5344CB8AC3E}">
        <p14:creationId xmlns:p14="http://schemas.microsoft.com/office/powerpoint/2010/main" val="23544950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BFF444-5DB3-48A5-8499-9F16BCE37215}" type="slidenum">
              <a:rPr lang="zh-CN" altLang="en-US" smtClean="0"/>
              <a:t>13</a:t>
            </a:fld>
            <a:endParaRPr lang="zh-CN" altLang="en-US"/>
          </a:p>
        </p:txBody>
      </p:sp>
    </p:spTree>
    <p:extLst>
      <p:ext uri="{BB962C8B-B14F-4D97-AF65-F5344CB8AC3E}">
        <p14:creationId xmlns:p14="http://schemas.microsoft.com/office/powerpoint/2010/main" val="32274824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BFF444-5DB3-48A5-8499-9F16BCE37215}" type="slidenum">
              <a:rPr lang="zh-CN" altLang="en-US" smtClean="0"/>
              <a:t>14</a:t>
            </a:fld>
            <a:endParaRPr lang="zh-CN" altLang="en-US"/>
          </a:p>
        </p:txBody>
      </p:sp>
    </p:spTree>
    <p:extLst>
      <p:ext uri="{BB962C8B-B14F-4D97-AF65-F5344CB8AC3E}">
        <p14:creationId xmlns:p14="http://schemas.microsoft.com/office/powerpoint/2010/main" val="2014060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BFF444-5DB3-48A5-8499-9F16BCE37215}" type="slidenum">
              <a:rPr lang="zh-CN" altLang="en-US" smtClean="0"/>
              <a:t>2</a:t>
            </a:fld>
            <a:endParaRPr lang="zh-CN" altLang="en-US"/>
          </a:p>
        </p:txBody>
      </p:sp>
    </p:spTree>
    <p:extLst>
      <p:ext uri="{BB962C8B-B14F-4D97-AF65-F5344CB8AC3E}">
        <p14:creationId xmlns:p14="http://schemas.microsoft.com/office/powerpoint/2010/main" val="1290812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ABFF444-5DB3-48A5-8499-9F16BCE37215}" type="slidenum">
              <a:rPr lang="zh-CN" altLang="en-US" smtClean="0"/>
              <a:t>3</a:t>
            </a:fld>
            <a:endParaRPr lang="zh-CN" altLang="en-US"/>
          </a:p>
        </p:txBody>
      </p:sp>
    </p:spTree>
    <p:extLst>
      <p:ext uri="{BB962C8B-B14F-4D97-AF65-F5344CB8AC3E}">
        <p14:creationId xmlns:p14="http://schemas.microsoft.com/office/powerpoint/2010/main" val="1215060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BFF444-5DB3-48A5-8499-9F16BCE37215}" type="slidenum">
              <a:rPr lang="zh-CN" altLang="en-US" smtClean="0"/>
              <a:t>5</a:t>
            </a:fld>
            <a:endParaRPr lang="zh-CN" altLang="en-US"/>
          </a:p>
        </p:txBody>
      </p:sp>
    </p:spTree>
    <p:extLst>
      <p:ext uri="{BB962C8B-B14F-4D97-AF65-F5344CB8AC3E}">
        <p14:creationId xmlns:p14="http://schemas.microsoft.com/office/powerpoint/2010/main" val="6488653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3311E6-265F-EDEC-928E-B17F440252B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25C647C-A550-CD76-FA3D-E9E919AE4BA0}"/>
              </a:ext>
            </a:extLst>
          </p:cNvPr>
          <p:cNvSpPr>
            <a:spLocks noGrp="1" noRot="1" noChangeAspect="1"/>
          </p:cNvSpPr>
          <p:nvPr>
            <p:ph type="sldImg"/>
          </p:nvPr>
        </p:nvSpPr>
        <p:spPr>
          <a:xfrm>
            <a:off x="687388" y="1143000"/>
            <a:ext cx="5483225" cy="3086100"/>
          </a:xfrm>
        </p:spPr>
      </p:sp>
      <p:sp>
        <p:nvSpPr>
          <p:cNvPr id="3" name="备注占位符 2">
            <a:extLst>
              <a:ext uri="{FF2B5EF4-FFF2-40B4-BE49-F238E27FC236}">
                <a16:creationId xmlns:a16="http://schemas.microsoft.com/office/drawing/2014/main" id="{1CC14F62-9A41-8F08-4233-087020AD120C}"/>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0A3E5128-252B-AE78-71C7-586004FF7F12}"/>
              </a:ext>
            </a:extLst>
          </p:cNvPr>
          <p:cNvSpPr>
            <a:spLocks noGrp="1"/>
          </p:cNvSpPr>
          <p:nvPr>
            <p:ph type="sldNum" sz="quarter" idx="10"/>
          </p:nvPr>
        </p:nvSpPr>
        <p:spPr/>
        <p:txBody>
          <a:bodyPr/>
          <a:lstStyle/>
          <a:p>
            <a:fld id="{5ABFF444-5DB3-48A5-8499-9F16BCE37215}" type="slidenum">
              <a:rPr lang="zh-CN" altLang="en-US" smtClean="0"/>
              <a:t>6</a:t>
            </a:fld>
            <a:endParaRPr lang="zh-CN" altLang="en-US"/>
          </a:p>
        </p:txBody>
      </p:sp>
    </p:spTree>
    <p:extLst>
      <p:ext uri="{BB962C8B-B14F-4D97-AF65-F5344CB8AC3E}">
        <p14:creationId xmlns:p14="http://schemas.microsoft.com/office/powerpoint/2010/main" val="35351578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BFF444-5DB3-48A5-8499-9F16BCE37215}" type="slidenum">
              <a:rPr lang="zh-CN" altLang="en-US" smtClean="0"/>
              <a:t>7</a:t>
            </a:fld>
            <a:endParaRPr lang="zh-CN" altLang="en-US"/>
          </a:p>
        </p:txBody>
      </p:sp>
    </p:spTree>
    <p:extLst>
      <p:ext uri="{BB962C8B-B14F-4D97-AF65-F5344CB8AC3E}">
        <p14:creationId xmlns:p14="http://schemas.microsoft.com/office/powerpoint/2010/main" val="18086320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BFF444-5DB3-48A5-8499-9F16BCE37215}" type="slidenum">
              <a:rPr lang="zh-CN" altLang="en-US" smtClean="0"/>
              <a:t>8</a:t>
            </a:fld>
            <a:endParaRPr lang="zh-CN" altLang="en-US"/>
          </a:p>
        </p:txBody>
      </p:sp>
    </p:spTree>
    <p:extLst>
      <p:ext uri="{BB962C8B-B14F-4D97-AF65-F5344CB8AC3E}">
        <p14:creationId xmlns:p14="http://schemas.microsoft.com/office/powerpoint/2010/main" val="32936502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ABFF444-5DB3-48A5-8499-9F16BCE37215}" type="slidenum">
              <a:rPr lang="zh-CN" altLang="en-US" smtClean="0"/>
              <a:t>9</a:t>
            </a:fld>
            <a:endParaRPr lang="zh-CN" altLang="en-US"/>
          </a:p>
        </p:txBody>
      </p:sp>
    </p:spTree>
    <p:extLst>
      <p:ext uri="{BB962C8B-B14F-4D97-AF65-F5344CB8AC3E}">
        <p14:creationId xmlns:p14="http://schemas.microsoft.com/office/powerpoint/2010/main" val="28624305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63947" y="209030"/>
            <a:ext cx="8351044" cy="86995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463947" y="1217931"/>
            <a:ext cx="8351044" cy="3444761"/>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63947" y="4837890"/>
            <a:ext cx="2165086" cy="277901"/>
          </a:xfrm>
          <a:prstGeom prst="rect">
            <a:avLst/>
          </a:prstGeom>
        </p:spPr>
        <p:txBody>
          <a:bodyPr/>
          <a:lstStyle/>
          <a:p>
            <a:pPr defTabSz="914400"/>
            <a:fld id="{2E3AAC11-D570-4EA9-AFC0-30FB72BA45EB}" type="datetimeFigureOut">
              <a:rPr lang="zh-CN" altLang="en-US" smtClean="0">
                <a:solidFill>
                  <a:prstClr val="black"/>
                </a:solidFill>
              </a:rPr>
              <a:pPr defTabSz="914400"/>
              <a:t>2025/5/21</a:t>
            </a:fld>
            <a:endParaRPr lang="zh-CN" altLang="en-US">
              <a:solidFill>
                <a:prstClr val="black"/>
              </a:solidFill>
            </a:endParaRPr>
          </a:p>
        </p:txBody>
      </p:sp>
      <p:sp>
        <p:nvSpPr>
          <p:cNvPr id="5" name="页脚占位符 4"/>
          <p:cNvSpPr>
            <a:spLocks noGrp="1"/>
          </p:cNvSpPr>
          <p:nvPr>
            <p:ph type="ftr" sz="quarter" idx="11"/>
          </p:nvPr>
        </p:nvSpPr>
        <p:spPr>
          <a:xfrm>
            <a:off x="3170304" y="4837890"/>
            <a:ext cx="2938330" cy="277901"/>
          </a:xfrm>
          <a:prstGeom prst="rect">
            <a:avLst/>
          </a:prstGeom>
        </p:spPr>
        <p:txBody>
          <a:bodyPr/>
          <a:lstStyle/>
          <a:p>
            <a:pPr defTabSz="914400"/>
            <a:endParaRPr lang="zh-CN" altLang="en-US">
              <a:solidFill>
                <a:prstClr val="black"/>
              </a:solidFill>
            </a:endParaRPr>
          </a:p>
        </p:txBody>
      </p:sp>
      <p:sp>
        <p:nvSpPr>
          <p:cNvPr id="6" name="灯片编号占位符 5"/>
          <p:cNvSpPr>
            <a:spLocks noGrp="1"/>
          </p:cNvSpPr>
          <p:nvPr>
            <p:ph type="sldNum" sz="quarter" idx="12"/>
          </p:nvPr>
        </p:nvSpPr>
        <p:spPr>
          <a:xfrm>
            <a:off x="6649905" y="4837890"/>
            <a:ext cx="2165086" cy="277901"/>
          </a:xfrm>
          <a:prstGeom prst="rect">
            <a:avLst/>
          </a:prstGeom>
        </p:spPr>
        <p:txBody>
          <a:bodyPr/>
          <a:lstStyle/>
          <a:p>
            <a:pPr defTabSz="914400"/>
            <a:fld id="{55ECCFAA-F4FB-487C-9F1E-C8836D0C3DC9}" type="slidenum">
              <a:rPr lang="zh-CN" altLang="en-US" smtClean="0">
                <a:solidFill>
                  <a:prstClr val="black"/>
                </a:solidFill>
              </a:rPr>
              <a:pPr defTabSz="914400"/>
              <a:t>‹#›</a:t>
            </a:fld>
            <a:endParaRPr lang="zh-CN" altLang="en-US">
              <a:solidFill>
                <a:prstClr val="black"/>
              </a:solidFill>
            </a:endParaRPr>
          </a:p>
        </p:txBody>
      </p:sp>
    </p:spTree>
    <p:extLst>
      <p:ext uri="{BB962C8B-B14F-4D97-AF65-F5344CB8AC3E}">
        <p14:creationId xmlns:p14="http://schemas.microsoft.com/office/powerpoint/2010/main" val="1316394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FF54B8-FB7C-404F-832D-7914CBCB88BF}" type="datetimeFigureOut">
              <a:rPr lang="zh-CN" altLang="en-US" smtClean="0"/>
              <a:t>2025/5/21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0691584-ABD9-4979-A61D-E62E5FE99298}" type="slidenum">
              <a:rPr lang="zh-CN" altLang="en-US" smtClean="0"/>
              <a:t>‹#›</a:t>
            </a:fld>
            <a:endParaRPr lang="zh-CN" altLang="en-US"/>
          </a:p>
        </p:txBody>
      </p:sp>
    </p:spTree>
    <p:extLst>
      <p:ext uri="{BB962C8B-B14F-4D97-AF65-F5344CB8AC3E}">
        <p14:creationId xmlns:p14="http://schemas.microsoft.com/office/powerpoint/2010/main" val="19905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39136" y="347980"/>
            <a:ext cx="2992699" cy="1217930"/>
          </a:xfrm>
        </p:spPr>
        <p:txBody>
          <a:bodyPr anchor="b"/>
          <a:lstStyle>
            <a:lvl1pPr>
              <a:defRPr sz="2436"/>
            </a:lvl1pPr>
          </a:lstStyle>
          <a:p>
            <a:r>
              <a:rPr lang="zh-CN" altLang="en-US"/>
              <a:t>单击此处编辑母版标题样式</a:t>
            </a:r>
            <a:endParaRPr lang="en-US" dirty="0"/>
          </a:p>
        </p:txBody>
      </p:sp>
      <p:sp>
        <p:nvSpPr>
          <p:cNvPr id="3" name="Content Placeholder 2"/>
          <p:cNvSpPr>
            <a:spLocks noGrp="1"/>
          </p:cNvSpPr>
          <p:nvPr>
            <p:ph idx="1"/>
          </p:nvPr>
        </p:nvSpPr>
        <p:spPr>
          <a:xfrm>
            <a:off x="3944757" y="751541"/>
            <a:ext cx="4697462" cy="3709370"/>
          </a:xfrm>
        </p:spPr>
        <p:txBody>
          <a:bodyPr/>
          <a:lstStyle>
            <a:lvl1pPr>
              <a:defRPr sz="2436"/>
            </a:lvl1pPr>
            <a:lvl2pPr>
              <a:defRPr sz="2131"/>
            </a:lvl2pPr>
            <a:lvl3pPr>
              <a:defRPr sz="1827"/>
            </a:lvl3pPr>
            <a:lvl4pPr>
              <a:defRPr sz="1522"/>
            </a:lvl4pPr>
            <a:lvl5pPr>
              <a:defRPr sz="1522"/>
            </a:lvl5pPr>
            <a:lvl6pPr>
              <a:defRPr sz="1522"/>
            </a:lvl6pPr>
            <a:lvl7pPr>
              <a:defRPr sz="1522"/>
            </a:lvl7pPr>
            <a:lvl8pPr>
              <a:defRPr sz="1522"/>
            </a:lvl8pPr>
            <a:lvl9pPr>
              <a:defRPr sz="1522"/>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39136" y="1565910"/>
            <a:ext cx="2992699" cy="2901042"/>
          </a:xfrm>
        </p:spPr>
        <p:txBody>
          <a:bodyPr/>
          <a:lstStyle>
            <a:lvl1pPr marL="0" indent="0">
              <a:buNone/>
              <a:defRPr sz="1218"/>
            </a:lvl1pPr>
            <a:lvl2pPr marL="347975" indent="0">
              <a:buNone/>
              <a:defRPr sz="1066"/>
            </a:lvl2pPr>
            <a:lvl3pPr marL="695950" indent="0">
              <a:buNone/>
              <a:defRPr sz="913"/>
            </a:lvl3pPr>
            <a:lvl4pPr marL="1043925" indent="0">
              <a:buNone/>
              <a:defRPr sz="761"/>
            </a:lvl4pPr>
            <a:lvl5pPr marL="1391900" indent="0">
              <a:buNone/>
              <a:defRPr sz="761"/>
            </a:lvl5pPr>
            <a:lvl6pPr marL="1739875" indent="0">
              <a:buNone/>
              <a:defRPr sz="761"/>
            </a:lvl6pPr>
            <a:lvl7pPr marL="2087850" indent="0">
              <a:buNone/>
              <a:defRPr sz="761"/>
            </a:lvl7pPr>
            <a:lvl8pPr marL="2435824" indent="0">
              <a:buNone/>
              <a:defRPr sz="761"/>
            </a:lvl8pPr>
            <a:lvl9pPr marL="2783799" indent="0">
              <a:buNone/>
              <a:defRPr sz="761"/>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20FF54B8-FB7C-404F-832D-7914CBCB88BF}" type="datetimeFigureOut">
              <a:rPr lang="zh-CN" altLang="en-US" smtClean="0"/>
              <a:t>2025/5/21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0691584-ABD9-4979-A61D-E62E5FE99298}" type="slidenum">
              <a:rPr lang="zh-CN" altLang="en-US" smtClean="0"/>
              <a:t>‹#›</a:t>
            </a:fld>
            <a:endParaRPr lang="zh-CN" altLang="en-US"/>
          </a:p>
        </p:txBody>
      </p:sp>
    </p:spTree>
    <p:extLst>
      <p:ext uri="{BB962C8B-B14F-4D97-AF65-F5344CB8AC3E}">
        <p14:creationId xmlns:p14="http://schemas.microsoft.com/office/powerpoint/2010/main" val="9693190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39136" y="347980"/>
            <a:ext cx="2992699" cy="1217930"/>
          </a:xfrm>
        </p:spPr>
        <p:txBody>
          <a:bodyPr anchor="b"/>
          <a:lstStyle>
            <a:lvl1pPr>
              <a:defRPr sz="2436"/>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944757" y="751541"/>
            <a:ext cx="4697462" cy="3709370"/>
          </a:xfrm>
        </p:spPr>
        <p:txBody>
          <a:bodyPr anchor="t"/>
          <a:lstStyle>
            <a:lvl1pPr marL="0" indent="0">
              <a:buNone/>
              <a:defRPr sz="2436"/>
            </a:lvl1pPr>
            <a:lvl2pPr marL="347975" indent="0">
              <a:buNone/>
              <a:defRPr sz="2131"/>
            </a:lvl2pPr>
            <a:lvl3pPr marL="695950" indent="0">
              <a:buNone/>
              <a:defRPr sz="1827"/>
            </a:lvl3pPr>
            <a:lvl4pPr marL="1043925" indent="0">
              <a:buNone/>
              <a:defRPr sz="1522"/>
            </a:lvl4pPr>
            <a:lvl5pPr marL="1391900" indent="0">
              <a:buNone/>
              <a:defRPr sz="1522"/>
            </a:lvl5pPr>
            <a:lvl6pPr marL="1739875" indent="0">
              <a:buNone/>
              <a:defRPr sz="1522"/>
            </a:lvl6pPr>
            <a:lvl7pPr marL="2087850" indent="0">
              <a:buNone/>
              <a:defRPr sz="1522"/>
            </a:lvl7pPr>
            <a:lvl8pPr marL="2435824" indent="0">
              <a:buNone/>
              <a:defRPr sz="1522"/>
            </a:lvl8pPr>
            <a:lvl9pPr marL="2783799" indent="0">
              <a:buNone/>
              <a:defRPr sz="1522"/>
            </a:lvl9pPr>
          </a:lstStyle>
          <a:p>
            <a:r>
              <a:rPr lang="zh-CN" altLang="en-US"/>
              <a:t>单击图标添加图片</a:t>
            </a:r>
            <a:endParaRPr lang="en-US" dirty="0"/>
          </a:p>
        </p:txBody>
      </p:sp>
      <p:sp>
        <p:nvSpPr>
          <p:cNvPr id="4" name="Text Placeholder 3"/>
          <p:cNvSpPr>
            <a:spLocks noGrp="1"/>
          </p:cNvSpPr>
          <p:nvPr>
            <p:ph type="body" sz="half" idx="2"/>
          </p:nvPr>
        </p:nvSpPr>
        <p:spPr>
          <a:xfrm>
            <a:off x="639136" y="1565910"/>
            <a:ext cx="2992699" cy="2901042"/>
          </a:xfrm>
        </p:spPr>
        <p:txBody>
          <a:bodyPr/>
          <a:lstStyle>
            <a:lvl1pPr marL="0" indent="0">
              <a:buNone/>
              <a:defRPr sz="1218"/>
            </a:lvl1pPr>
            <a:lvl2pPr marL="347975" indent="0">
              <a:buNone/>
              <a:defRPr sz="1066"/>
            </a:lvl2pPr>
            <a:lvl3pPr marL="695950" indent="0">
              <a:buNone/>
              <a:defRPr sz="913"/>
            </a:lvl3pPr>
            <a:lvl4pPr marL="1043925" indent="0">
              <a:buNone/>
              <a:defRPr sz="761"/>
            </a:lvl4pPr>
            <a:lvl5pPr marL="1391900" indent="0">
              <a:buNone/>
              <a:defRPr sz="761"/>
            </a:lvl5pPr>
            <a:lvl6pPr marL="1739875" indent="0">
              <a:buNone/>
              <a:defRPr sz="761"/>
            </a:lvl6pPr>
            <a:lvl7pPr marL="2087850" indent="0">
              <a:buNone/>
              <a:defRPr sz="761"/>
            </a:lvl7pPr>
            <a:lvl8pPr marL="2435824" indent="0">
              <a:buNone/>
              <a:defRPr sz="761"/>
            </a:lvl8pPr>
            <a:lvl9pPr marL="2783799" indent="0">
              <a:buNone/>
              <a:defRPr sz="761"/>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20FF54B8-FB7C-404F-832D-7914CBCB88BF}" type="datetimeFigureOut">
              <a:rPr lang="zh-CN" altLang="en-US" smtClean="0"/>
              <a:t>2025/5/21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0691584-ABD9-4979-A61D-E62E5FE99298}" type="slidenum">
              <a:rPr lang="zh-CN" altLang="en-US" smtClean="0"/>
              <a:t>‹#›</a:t>
            </a:fld>
            <a:endParaRPr lang="zh-CN" altLang="en-US"/>
          </a:p>
        </p:txBody>
      </p:sp>
    </p:spTree>
    <p:extLst>
      <p:ext uri="{BB962C8B-B14F-4D97-AF65-F5344CB8AC3E}">
        <p14:creationId xmlns:p14="http://schemas.microsoft.com/office/powerpoint/2010/main" val="3544946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0FF54B8-FB7C-404F-832D-7914CBCB88BF}" type="datetimeFigureOut">
              <a:rPr lang="zh-CN" altLang="en-US" smtClean="0"/>
              <a:t>2025/5/21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0691584-ABD9-4979-A61D-E62E5FE99298}" type="slidenum">
              <a:rPr lang="zh-CN" altLang="en-US" smtClean="0"/>
              <a:t>‹#›</a:t>
            </a:fld>
            <a:endParaRPr lang="zh-CN" altLang="en-US"/>
          </a:p>
        </p:txBody>
      </p:sp>
    </p:spTree>
    <p:extLst>
      <p:ext uri="{BB962C8B-B14F-4D97-AF65-F5344CB8AC3E}">
        <p14:creationId xmlns:p14="http://schemas.microsoft.com/office/powerpoint/2010/main" val="36278148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0240" y="277901"/>
            <a:ext cx="2000771" cy="442345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37927" y="277901"/>
            <a:ext cx="5886326" cy="4423454"/>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0FF54B8-FB7C-404F-832D-7914CBCB88BF}" type="datetimeFigureOut">
              <a:rPr lang="zh-CN" altLang="en-US" smtClean="0"/>
              <a:t>2025/5/21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0691584-ABD9-4979-A61D-E62E5FE99298}" type="slidenum">
              <a:rPr lang="zh-CN" altLang="en-US" smtClean="0"/>
              <a:t>‹#›</a:t>
            </a:fld>
            <a:endParaRPr lang="zh-CN" altLang="en-US"/>
          </a:p>
        </p:txBody>
      </p:sp>
    </p:spTree>
    <p:extLst>
      <p:ext uri="{BB962C8B-B14F-4D97-AF65-F5344CB8AC3E}">
        <p14:creationId xmlns:p14="http://schemas.microsoft.com/office/powerpoint/2010/main" val="2429059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27230" y="209031"/>
            <a:ext cx="2087761" cy="4453661"/>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63947" y="209031"/>
            <a:ext cx="6108634" cy="4453661"/>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63947" y="4837890"/>
            <a:ext cx="2165086" cy="277901"/>
          </a:xfrm>
          <a:prstGeom prst="rect">
            <a:avLst/>
          </a:prstGeom>
        </p:spPr>
        <p:txBody>
          <a:bodyPr/>
          <a:lstStyle/>
          <a:p>
            <a:pPr defTabSz="914400"/>
            <a:fld id="{2E3AAC11-D570-4EA9-AFC0-30FB72BA45EB}" type="datetimeFigureOut">
              <a:rPr lang="zh-CN" altLang="en-US" smtClean="0">
                <a:solidFill>
                  <a:prstClr val="black"/>
                </a:solidFill>
              </a:rPr>
              <a:pPr defTabSz="914400"/>
              <a:t>2025/5/21</a:t>
            </a:fld>
            <a:endParaRPr lang="zh-CN" altLang="en-US">
              <a:solidFill>
                <a:prstClr val="black"/>
              </a:solidFill>
            </a:endParaRPr>
          </a:p>
        </p:txBody>
      </p:sp>
      <p:sp>
        <p:nvSpPr>
          <p:cNvPr id="5" name="页脚占位符 4"/>
          <p:cNvSpPr>
            <a:spLocks noGrp="1"/>
          </p:cNvSpPr>
          <p:nvPr>
            <p:ph type="ftr" sz="quarter" idx="11"/>
          </p:nvPr>
        </p:nvSpPr>
        <p:spPr>
          <a:xfrm>
            <a:off x="3170304" y="4837890"/>
            <a:ext cx="2938330" cy="277901"/>
          </a:xfrm>
          <a:prstGeom prst="rect">
            <a:avLst/>
          </a:prstGeom>
        </p:spPr>
        <p:txBody>
          <a:bodyPr/>
          <a:lstStyle/>
          <a:p>
            <a:pPr defTabSz="914400"/>
            <a:endParaRPr lang="zh-CN" altLang="en-US">
              <a:solidFill>
                <a:prstClr val="black"/>
              </a:solidFill>
            </a:endParaRPr>
          </a:p>
        </p:txBody>
      </p:sp>
      <p:sp>
        <p:nvSpPr>
          <p:cNvPr id="6" name="灯片编号占位符 5"/>
          <p:cNvSpPr>
            <a:spLocks noGrp="1"/>
          </p:cNvSpPr>
          <p:nvPr>
            <p:ph type="sldNum" sz="quarter" idx="12"/>
          </p:nvPr>
        </p:nvSpPr>
        <p:spPr>
          <a:xfrm>
            <a:off x="6649905" y="4837890"/>
            <a:ext cx="2165086" cy="277901"/>
          </a:xfrm>
          <a:prstGeom prst="rect">
            <a:avLst/>
          </a:prstGeom>
        </p:spPr>
        <p:txBody>
          <a:bodyPr/>
          <a:lstStyle/>
          <a:p>
            <a:pPr defTabSz="914400"/>
            <a:fld id="{55ECCFAA-F4FB-487C-9F1E-C8836D0C3DC9}" type="slidenum">
              <a:rPr lang="zh-CN" altLang="en-US" smtClean="0">
                <a:solidFill>
                  <a:prstClr val="black"/>
                </a:solidFill>
              </a:rPr>
              <a:pPr defTabSz="914400"/>
              <a:t>‹#›</a:t>
            </a:fld>
            <a:endParaRPr lang="zh-CN" altLang="en-US">
              <a:solidFill>
                <a:prstClr val="black"/>
              </a:solidFill>
            </a:endParaRPr>
          </a:p>
        </p:txBody>
      </p:sp>
    </p:spTree>
    <p:extLst>
      <p:ext uri="{BB962C8B-B14F-4D97-AF65-F5344CB8AC3E}">
        <p14:creationId xmlns:p14="http://schemas.microsoft.com/office/powerpoint/2010/main" val="2746542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79304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59867" y="854243"/>
            <a:ext cx="6959204" cy="1817229"/>
          </a:xfrm>
        </p:spPr>
        <p:txBody>
          <a:bodyPr anchor="b"/>
          <a:lstStyle>
            <a:lvl1pPr algn="ctr">
              <a:defRPr sz="4567"/>
            </a:lvl1pPr>
          </a:lstStyle>
          <a:p>
            <a:r>
              <a:rPr lang="zh-CN" altLang="en-US"/>
              <a:t>单击此处编辑母版标题样式</a:t>
            </a:r>
            <a:endParaRPr lang="en-US" dirty="0"/>
          </a:p>
        </p:txBody>
      </p:sp>
      <p:sp>
        <p:nvSpPr>
          <p:cNvPr id="3" name="Subtitle 2"/>
          <p:cNvSpPr>
            <a:spLocks noGrp="1"/>
          </p:cNvSpPr>
          <p:nvPr>
            <p:ph type="subTitle" idx="1"/>
          </p:nvPr>
        </p:nvSpPr>
        <p:spPr>
          <a:xfrm>
            <a:off x="1159867" y="2741551"/>
            <a:ext cx="6959204" cy="1260219"/>
          </a:xfrm>
        </p:spPr>
        <p:txBody>
          <a:bodyPr/>
          <a:lstStyle>
            <a:lvl1pPr marL="0" indent="0" algn="ctr">
              <a:buNone/>
              <a:defRPr sz="1827"/>
            </a:lvl1pPr>
            <a:lvl2pPr marL="347975" indent="0" algn="ctr">
              <a:buNone/>
              <a:defRPr sz="1522"/>
            </a:lvl2pPr>
            <a:lvl3pPr marL="695950" indent="0" algn="ctr">
              <a:buNone/>
              <a:defRPr sz="1370"/>
            </a:lvl3pPr>
            <a:lvl4pPr marL="1043925" indent="0" algn="ctr">
              <a:buNone/>
              <a:defRPr sz="1218"/>
            </a:lvl4pPr>
            <a:lvl5pPr marL="1391900" indent="0" algn="ctr">
              <a:buNone/>
              <a:defRPr sz="1218"/>
            </a:lvl5pPr>
            <a:lvl6pPr marL="1739875" indent="0" algn="ctr">
              <a:buNone/>
              <a:defRPr sz="1218"/>
            </a:lvl6pPr>
            <a:lvl7pPr marL="2087850" indent="0" algn="ctr">
              <a:buNone/>
              <a:defRPr sz="1218"/>
            </a:lvl7pPr>
            <a:lvl8pPr marL="2435824" indent="0" algn="ctr">
              <a:buNone/>
              <a:defRPr sz="1218"/>
            </a:lvl8pPr>
            <a:lvl9pPr marL="2783799" indent="0" algn="ctr">
              <a:buNone/>
              <a:defRPr sz="1218"/>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20FF54B8-FB7C-404F-832D-7914CBCB88BF}" type="datetimeFigureOut">
              <a:rPr lang="zh-CN" altLang="en-US" smtClean="0"/>
              <a:t>2025/5/21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0691584-ABD9-4979-A61D-E62E5FE99298}" type="slidenum">
              <a:rPr lang="zh-CN" altLang="en-US" smtClean="0"/>
              <a:t>‹#›</a:t>
            </a:fld>
            <a:endParaRPr lang="zh-CN" altLang="en-US"/>
          </a:p>
        </p:txBody>
      </p:sp>
    </p:spTree>
    <p:extLst>
      <p:ext uri="{BB962C8B-B14F-4D97-AF65-F5344CB8AC3E}">
        <p14:creationId xmlns:p14="http://schemas.microsoft.com/office/powerpoint/2010/main" val="424807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0FF54B8-FB7C-404F-832D-7914CBCB88BF}" type="datetimeFigureOut">
              <a:rPr lang="zh-CN" altLang="en-US" smtClean="0"/>
              <a:t>2025/5/21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0691584-ABD9-4979-A61D-E62E5FE99298}" type="slidenum">
              <a:rPr lang="zh-CN" altLang="en-US" smtClean="0"/>
              <a:t>‹#›</a:t>
            </a:fld>
            <a:endParaRPr lang="zh-CN" altLang="en-US"/>
          </a:p>
        </p:txBody>
      </p:sp>
    </p:spTree>
    <p:extLst>
      <p:ext uri="{BB962C8B-B14F-4D97-AF65-F5344CB8AC3E}">
        <p14:creationId xmlns:p14="http://schemas.microsoft.com/office/powerpoint/2010/main" val="18263759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33094" y="1301301"/>
            <a:ext cx="8003084" cy="2171250"/>
          </a:xfrm>
        </p:spPr>
        <p:txBody>
          <a:bodyPr anchor="b"/>
          <a:lstStyle>
            <a:lvl1pPr>
              <a:defRPr sz="4567"/>
            </a:lvl1pPr>
          </a:lstStyle>
          <a:p>
            <a:r>
              <a:rPr lang="zh-CN" altLang="en-US"/>
              <a:t>单击此处编辑母版标题样式</a:t>
            </a:r>
            <a:endParaRPr lang="en-US" dirty="0"/>
          </a:p>
        </p:txBody>
      </p:sp>
      <p:sp>
        <p:nvSpPr>
          <p:cNvPr id="3" name="Text Placeholder 2"/>
          <p:cNvSpPr>
            <a:spLocks noGrp="1"/>
          </p:cNvSpPr>
          <p:nvPr>
            <p:ph type="body" idx="1"/>
          </p:nvPr>
        </p:nvSpPr>
        <p:spPr>
          <a:xfrm>
            <a:off x="633094" y="3493092"/>
            <a:ext cx="8003084" cy="1141809"/>
          </a:xfrm>
        </p:spPr>
        <p:txBody>
          <a:bodyPr/>
          <a:lstStyle>
            <a:lvl1pPr marL="0" indent="0">
              <a:buNone/>
              <a:defRPr sz="1827">
                <a:solidFill>
                  <a:schemeClr val="tx1">
                    <a:tint val="75000"/>
                  </a:schemeClr>
                </a:solidFill>
              </a:defRPr>
            </a:lvl1pPr>
            <a:lvl2pPr marL="347975" indent="0">
              <a:buNone/>
              <a:defRPr sz="1522">
                <a:solidFill>
                  <a:schemeClr val="tx1">
                    <a:tint val="75000"/>
                  </a:schemeClr>
                </a:solidFill>
              </a:defRPr>
            </a:lvl2pPr>
            <a:lvl3pPr marL="695950" indent="0">
              <a:buNone/>
              <a:defRPr sz="1370">
                <a:solidFill>
                  <a:schemeClr val="tx1">
                    <a:tint val="75000"/>
                  </a:schemeClr>
                </a:solidFill>
              </a:defRPr>
            </a:lvl3pPr>
            <a:lvl4pPr marL="1043925" indent="0">
              <a:buNone/>
              <a:defRPr sz="1218">
                <a:solidFill>
                  <a:schemeClr val="tx1">
                    <a:tint val="75000"/>
                  </a:schemeClr>
                </a:solidFill>
              </a:defRPr>
            </a:lvl4pPr>
            <a:lvl5pPr marL="1391900" indent="0">
              <a:buNone/>
              <a:defRPr sz="1218">
                <a:solidFill>
                  <a:schemeClr val="tx1">
                    <a:tint val="75000"/>
                  </a:schemeClr>
                </a:solidFill>
              </a:defRPr>
            </a:lvl5pPr>
            <a:lvl6pPr marL="1739875" indent="0">
              <a:buNone/>
              <a:defRPr sz="1218">
                <a:solidFill>
                  <a:schemeClr val="tx1">
                    <a:tint val="75000"/>
                  </a:schemeClr>
                </a:solidFill>
              </a:defRPr>
            </a:lvl6pPr>
            <a:lvl7pPr marL="2087850" indent="0">
              <a:buNone/>
              <a:defRPr sz="1218">
                <a:solidFill>
                  <a:schemeClr val="tx1">
                    <a:tint val="75000"/>
                  </a:schemeClr>
                </a:solidFill>
              </a:defRPr>
            </a:lvl7pPr>
            <a:lvl8pPr marL="2435824" indent="0">
              <a:buNone/>
              <a:defRPr sz="1218">
                <a:solidFill>
                  <a:schemeClr val="tx1">
                    <a:tint val="75000"/>
                  </a:schemeClr>
                </a:solidFill>
              </a:defRPr>
            </a:lvl8pPr>
            <a:lvl9pPr marL="2783799" indent="0">
              <a:buNone/>
              <a:defRPr sz="1218">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20FF54B8-FB7C-404F-832D-7914CBCB88BF}" type="datetimeFigureOut">
              <a:rPr lang="zh-CN" altLang="en-US" smtClean="0"/>
              <a:t>2025/5/21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0691584-ABD9-4979-A61D-E62E5FE99298}" type="slidenum">
              <a:rPr lang="zh-CN" altLang="en-US" smtClean="0"/>
              <a:t>‹#›</a:t>
            </a:fld>
            <a:endParaRPr lang="zh-CN" altLang="en-US"/>
          </a:p>
        </p:txBody>
      </p:sp>
    </p:spTree>
    <p:extLst>
      <p:ext uri="{BB962C8B-B14F-4D97-AF65-F5344CB8AC3E}">
        <p14:creationId xmlns:p14="http://schemas.microsoft.com/office/powerpoint/2010/main" val="1174138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37927" y="1389503"/>
            <a:ext cx="3943549" cy="331185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97462" y="1389503"/>
            <a:ext cx="3943549" cy="331185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20FF54B8-FB7C-404F-832D-7914CBCB88BF}" type="datetimeFigureOut">
              <a:rPr lang="zh-CN" altLang="en-US" smtClean="0"/>
              <a:t>2025/5/21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0691584-ABD9-4979-A61D-E62E5FE99298}" type="slidenum">
              <a:rPr lang="zh-CN" altLang="en-US" smtClean="0"/>
              <a:t>‹#›</a:t>
            </a:fld>
            <a:endParaRPr lang="zh-CN" altLang="en-US"/>
          </a:p>
        </p:txBody>
      </p:sp>
    </p:spTree>
    <p:extLst>
      <p:ext uri="{BB962C8B-B14F-4D97-AF65-F5344CB8AC3E}">
        <p14:creationId xmlns:p14="http://schemas.microsoft.com/office/powerpoint/2010/main" val="42014272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39136" y="277901"/>
            <a:ext cx="8003084" cy="1008901"/>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39136" y="1279552"/>
            <a:ext cx="3925425" cy="627089"/>
          </a:xfrm>
        </p:spPr>
        <p:txBody>
          <a:bodyPr anchor="b"/>
          <a:lstStyle>
            <a:lvl1pPr marL="0" indent="0">
              <a:buNone/>
              <a:defRPr sz="1827" b="1"/>
            </a:lvl1pPr>
            <a:lvl2pPr marL="347975" indent="0">
              <a:buNone/>
              <a:defRPr sz="1522" b="1"/>
            </a:lvl2pPr>
            <a:lvl3pPr marL="695950" indent="0">
              <a:buNone/>
              <a:defRPr sz="1370" b="1"/>
            </a:lvl3pPr>
            <a:lvl4pPr marL="1043925" indent="0">
              <a:buNone/>
              <a:defRPr sz="1218" b="1"/>
            </a:lvl4pPr>
            <a:lvl5pPr marL="1391900" indent="0">
              <a:buNone/>
              <a:defRPr sz="1218" b="1"/>
            </a:lvl5pPr>
            <a:lvl6pPr marL="1739875" indent="0">
              <a:buNone/>
              <a:defRPr sz="1218" b="1"/>
            </a:lvl6pPr>
            <a:lvl7pPr marL="2087850" indent="0">
              <a:buNone/>
              <a:defRPr sz="1218" b="1"/>
            </a:lvl7pPr>
            <a:lvl8pPr marL="2435824" indent="0">
              <a:buNone/>
              <a:defRPr sz="1218" b="1"/>
            </a:lvl8pPr>
            <a:lvl9pPr marL="2783799" indent="0">
              <a:buNone/>
              <a:defRPr sz="1218" b="1"/>
            </a:lvl9pPr>
          </a:lstStyle>
          <a:p>
            <a:pPr lvl="0"/>
            <a:r>
              <a:rPr lang="zh-CN" altLang="en-US"/>
              <a:t>单击此处编辑母版文本样式</a:t>
            </a:r>
          </a:p>
        </p:txBody>
      </p:sp>
      <p:sp>
        <p:nvSpPr>
          <p:cNvPr id="4" name="Content Placeholder 3"/>
          <p:cNvSpPr>
            <a:spLocks noGrp="1"/>
          </p:cNvSpPr>
          <p:nvPr>
            <p:ph sz="half" idx="2"/>
          </p:nvPr>
        </p:nvSpPr>
        <p:spPr>
          <a:xfrm>
            <a:off x="639136" y="1906640"/>
            <a:ext cx="3925425" cy="280438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97462" y="1279552"/>
            <a:ext cx="3944757" cy="627089"/>
          </a:xfrm>
        </p:spPr>
        <p:txBody>
          <a:bodyPr anchor="b"/>
          <a:lstStyle>
            <a:lvl1pPr marL="0" indent="0">
              <a:buNone/>
              <a:defRPr sz="1827" b="1"/>
            </a:lvl1pPr>
            <a:lvl2pPr marL="347975" indent="0">
              <a:buNone/>
              <a:defRPr sz="1522" b="1"/>
            </a:lvl2pPr>
            <a:lvl3pPr marL="695950" indent="0">
              <a:buNone/>
              <a:defRPr sz="1370" b="1"/>
            </a:lvl3pPr>
            <a:lvl4pPr marL="1043925" indent="0">
              <a:buNone/>
              <a:defRPr sz="1218" b="1"/>
            </a:lvl4pPr>
            <a:lvl5pPr marL="1391900" indent="0">
              <a:buNone/>
              <a:defRPr sz="1218" b="1"/>
            </a:lvl5pPr>
            <a:lvl6pPr marL="1739875" indent="0">
              <a:buNone/>
              <a:defRPr sz="1218" b="1"/>
            </a:lvl6pPr>
            <a:lvl7pPr marL="2087850" indent="0">
              <a:buNone/>
              <a:defRPr sz="1218" b="1"/>
            </a:lvl7pPr>
            <a:lvl8pPr marL="2435824" indent="0">
              <a:buNone/>
              <a:defRPr sz="1218" b="1"/>
            </a:lvl8pPr>
            <a:lvl9pPr marL="2783799" indent="0">
              <a:buNone/>
              <a:defRPr sz="1218" b="1"/>
            </a:lvl9pPr>
          </a:lstStyle>
          <a:p>
            <a:pPr lvl="0"/>
            <a:r>
              <a:rPr lang="zh-CN" altLang="en-US"/>
              <a:t>单击此处编辑母版文本样式</a:t>
            </a:r>
          </a:p>
        </p:txBody>
      </p:sp>
      <p:sp>
        <p:nvSpPr>
          <p:cNvPr id="6" name="Content Placeholder 5"/>
          <p:cNvSpPr>
            <a:spLocks noGrp="1"/>
          </p:cNvSpPr>
          <p:nvPr>
            <p:ph sz="quarter" idx="4"/>
          </p:nvPr>
        </p:nvSpPr>
        <p:spPr>
          <a:xfrm>
            <a:off x="4697462" y="1906640"/>
            <a:ext cx="3944757" cy="280438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20FF54B8-FB7C-404F-832D-7914CBCB88BF}" type="datetimeFigureOut">
              <a:rPr lang="zh-CN" altLang="en-US" smtClean="0"/>
              <a:t>2025/5/21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0691584-ABD9-4979-A61D-E62E5FE99298}" type="slidenum">
              <a:rPr lang="zh-CN" altLang="en-US" smtClean="0"/>
              <a:t>‹#›</a:t>
            </a:fld>
            <a:endParaRPr lang="zh-CN" altLang="en-US"/>
          </a:p>
        </p:txBody>
      </p:sp>
      <p:sp>
        <p:nvSpPr>
          <p:cNvPr id="10" name="TextBox 10">
            <a:extLst>
              <a:ext uri="{FF2B5EF4-FFF2-40B4-BE49-F238E27FC236}">
                <a16:creationId xmlns:a16="http://schemas.microsoft.com/office/drawing/2014/main" id="{36BFEC3D-CBFF-5980-1363-3CED65B960FA}"/>
              </a:ext>
            </a:extLst>
          </p:cNvPr>
          <p:cNvSpPr txBox="1"/>
          <p:nvPr userDrawn="1"/>
        </p:nvSpPr>
        <p:spPr>
          <a:xfrm>
            <a:off x="1465554" y="4956560"/>
            <a:ext cx="1461411"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black"/>
                </a:solidFill>
                <a:effectLst/>
                <a:uLnTx/>
                <a:uFillTx/>
                <a:hlinkClick r:id="rId2"/>
              </a:rPr>
              <a:t>行业</a:t>
            </a: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en-US" altLang="zh-CN" sz="100" b="0" i="0" u="none" strike="noStrike" kern="0" cap="none" spc="0" normalizeH="0" baseline="0" noProof="0" dirty="0">
                <a:ln>
                  <a:noFill/>
                </a:ln>
                <a:solidFill>
                  <a:prstClr val="black"/>
                </a:solidFill>
                <a:effectLst/>
                <a:uLnTx/>
                <a:uFillTx/>
              </a:rPr>
              <a:t>http://www.1ppt.com/hangye/</a:t>
            </a:r>
          </a:p>
        </p:txBody>
      </p:sp>
    </p:spTree>
    <p:extLst>
      <p:ext uri="{BB962C8B-B14F-4D97-AF65-F5344CB8AC3E}">
        <p14:creationId xmlns:p14="http://schemas.microsoft.com/office/powerpoint/2010/main" val="3541859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20FF54B8-FB7C-404F-832D-7914CBCB88BF}" type="datetimeFigureOut">
              <a:rPr lang="zh-CN" altLang="en-US" smtClean="0"/>
              <a:t>2025/5/21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0691584-ABD9-4979-A61D-E62E5FE99298}" type="slidenum">
              <a:rPr lang="zh-CN" altLang="en-US" smtClean="0"/>
              <a:t>‹#›</a:t>
            </a:fld>
            <a:endParaRPr lang="zh-CN" altLang="en-US"/>
          </a:p>
        </p:txBody>
      </p:sp>
    </p:spTree>
    <p:extLst>
      <p:ext uri="{BB962C8B-B14F-4D97-AF65-F5344CB8AC3E}">
        <p14:creationId xmlns:p14="http://schemas.microsoft.com/office/powerpoint/2010/main" val="28143040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image" Target="../media/image1.png"/><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716313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7927" y="277901"/>
            <a:ext cx="8003084" cy="1008901"/>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37927" y="1389503"/>
            <a:ext cx="8003084" cy="331185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37927" y="4837889"/>
            <a:ext cx="2087761" cy="277901"/>
          </a:xfrm>
          <a:prstGeom prst="rect">
            <a:avLst/>
          </a:prstGeom>
        </p:spPr>
        <p:txBody>
          <a:bodyPr vert="horz" lIns="91440" tIns="45720" rIns="91440" bIns="45720" rtlCol="0" anchor="ctr"/>
          <a:lstStyle>
            <a:lvl1pPr algn="l">
              <a:defRPr sz="913">
                <a:solidFill>
                  <a:schemeClr val="tx1">
                    <a:tint val="75000"/>
                  </a:schemeClr>
                </a:solidFill>
              </a:defRPr>
            </a:lvl1pPr>
          </a:lstStyle>
          <a:p>
            <a:fld id="{C764DE79-268F-4C1A-8933-263129D2AF90}" type="datetimeFigureOut">
              <a:rPr lang="en-US" dirty="0"/>
              <a:t>5/21/25</a:t>
            </a:fld>
            <a:endParaRPr lang="en-US" dirty="0"/>
          </a:p>
        </p:txBody>
      </p:sp>
      <p:sp>
        <p:nvSpPr>
          <p:cNvPr id="5" name="Footer Placeholder 4"/>
          <p:cNvSpPr>
            <a:spLocks noGrp="1"/>
          </p:cNvSpPr>
          <p:nvPr>
            <p:ph type="ftr" sz="quarter" idx="3"/>
          </p:nvPr>
        </p:nvSpPr>
        <p:spPr>
          <a:xfrm>
            <a:off x="3073648" y="4837889"/>
            <a:ext cx="3131642" cy="277901"/>
          </a:xfrm>
          <a:prstGeom prst="rect">
            <a:avLst/>
          </a:prstGeom>
        </p:spPr>
        <p:txBody>
          <a:bodyPr vert="horz" lIns="91440" tIns="45720" rIns="91440" bIns="45720" rtlCol="0" anchor="ctr"/>
          <a:lstStyle>
            <a:lvl1pPr algn="ctr">
              <a:defRPr sz="913">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50" y="4837889"/>
            <a:ext cx="2087761" cy="277901"/>
          </a:xfrm>
          <a:prstGeom prst="rect">
            <a:avLst/>
          </a:prstGeom>
        </p:spPr>
        <p:txBody>
          <a:bodyPr vert="horz" lIns="91440" tIns="45720" rIns="91440" bIns="45720" rtlCol="0" anchor="ctr"/>
          <a:lstStyle>
            <a:lvl1pPr algn="r">
              <a:defRPr sz="913">
                <a:solidFill>
                  <a:schemeClr val="tx1">
                    <a:tint val="75000"/>
                  </a:schemeClr>
                </a:solidFill>
              </a:defRPr>
            </a:lvl1pPr>
          </a:lstStyle>
          <a:p>
            <a:fld id="{48F63A3B-78C7-47BE-AE5E-E10140E04643}" type="slidenum">
              <a:rPr lang="en-US" dirty="0"/>
              <a:t>‹#›</a:t>
            </a:fld>
            <a:endParaRPr lang="en-US" dirty="0"/>
          </a:p>
        </p:txBody>
      </p:sp>
      <p:pic>
        <p:nvPicPr>
          <p:cNvPr id="7" name="图片 6">
            <a:extLst>
              <a:ext uri="{FF2B5EF4-FFF2-40B4-BE49-F238E27FC236}">
                <a16:creationId xmlns:a16="http://schemas.microsoft.com/office/drawing/2014/main" id="{A2702F3E-907D-5A15-45A9-6B8EBA190E97}"/>
              </a:ext>
            </a:extLst>
          </p:cNvPr>
          <p:cNvPicPr>
            <a:picLocks noChangeAspect="1"/>
          </p:cNvPicPr>
          <p:nvPr userDrawn="1"/>
        </p:nvPicPr>
        <p:blipFill>
          <a:blip r:embed="rId13"/>
          <a:stretch>
            <a:fillRect/>
          </a:stretch>
        </p:blipFill>
        <p:spPr>
          <a:xfrm>
            <a:off x="7923521" y="0"/>
            <a:ext cx="1355417" cy="707756"/>
          </a:xfrm>
          <a:prstGeom prst="rect">
            <a:avLst/>
          </a:prstGeom>
        </p:spPr>
      </p:pic>
    </p:spTree>
    <p:extLst>
      <p:ext uri="{BB962C8B-B14F-4D97-AF65-F5344CB8AC3E}">
        <p14:creationId xmlns:p14="http://schemas.microsoft.com/office/powerpoint/2010/main" val="377261880"/>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txStyles>
    <p:titleStyle>
      <a:lvl1pPr algn="l" defTabSz="695950" rtl="0" eaLnBrk="1" latinLnBrk="0" hangingPunct="1">
        <a:lnSpc>
          <a:spcPct val="90000"/>
        </a:lnSpc>
        <a:spcBef>
          <a:spcPct val="0"/>
        </a:spcBef>
        <a:buNone/>
        <a:defRPr sz="3349" kern="1200">
          <a:solidFill>
            <a:schemeClr val="tx1"/>
          </a:solidFill>
          <a:latin typeface="+mj-lt"/>
          <a:ea typeface="+mj-ea"/>
          <a:cs typeface="+mj-cs"/>
        </a:defRPr>
      </a:lvl1pPr>
    </p:titleStyle>
    <p:bodyStyle>
      <a:lvl1pPr marL="173987" indent="-173987" algn="l" defTabSz="695950" rtl="0" eaLnBrk="1" latinLnBrk="0" hangingPunct="1">
        <a:lnSpc>
          <a:spcPct val="90000"/>
        </a:lnSpc>
        <a:spcBef>
          <a:spcPts val="761"/>
        </a:spcBef>
        <a:buFont typeface="Arial" panose="020B0604020202020204" pitchFamily="34" charset="0"/>
        <a:buChar char="•"/>
        <a:defRPr sz="2131" kern="1200">
          <a:solidFill>
            <a:schemeClr val="tx1"/>
          </a:solidFill>
          <a:latin typeface="+mn-lt"/>
          <a:ea typeface="+mn-ea"/>
          <a:cs typeface="+mn-cs"/>
        </a:defRPr>
      </a:lvl1pPr>
      <a:lvl2pPr marL="521962" indent="-173987" algn="l" defTabSz="695950" rtl="0" eaLnBrk="1" latinLnBrk="0" hangingPunct="1">
        <a:lnSpc>
          <a:spcPct val="90000"/>
        </a:lnSpc>
        <a:spcBef>
          <a:spcPts val="381"/>
        </a:spcBef>
        <a:buFont typeface="Arial" panose="020B0604020202020204" pitchFamily="34" charset="0"/>
        <a:buChar char="•"/>
        <a:defRPr sz="1827" kern="1200">
          <a:solidFill>
            <a:schemeClr val="tx1"/>
          </a:solidFill>
          <a:latin typeface="+mn-lt"/>
          <a:ea typeface="+mn-ea"/>
          <a:cs typeface="+mn-cs"/>
        </a:defRPr>
      </a:lvl2pPr>
      <a:lvl3pPr marL="869937" indent="-173987" algn="l" defTabSz="695950" rtl="0" eaLnBrk="1" latinLnBrk="0" hangingPunct="1">
        <a:lnSpc>
          <a:spcPct val="90000"/>
        </a:lnSpc>
        <a:spcBef>
          <a:spcPts val="381"/>
        </a:spcBef>
        <a:buFont typeface="Arial" panose="020B0604020202020204" pitchFamily="34" charset="0"/>
        <a:buChar char="•"/>
        <a:defRPr sz="1522" kern="1200">
          <a:solidFill>
            <a:schemeClr val="tx1"/>
          </a:solidFill>
          <a:latin typeface="+mn-lt"/>
          <a:ea typeface="+mn-ea"/>
          <a:cs typeface="+mn-cs"/>
        </a:defRPr>
      </a:lvl3pPr>
      <a:lvl4pPr marL="1217912" indent="-173987" algn="l" defTabSz="695950" rtl="0" eaLnBrk="1" latinLnBrk="0" hangingPunct="1">
        <a:lnSpc>
          <a:spcPct val="90000"/>
        </a:lnSpc>
        <a:spcBef>
          <a:spcPts val="381"/>
        </a:spcBef>
        <a:buFont typeface="Arial" panose="020B0604020202020204" pitchFamily="34" charset="0"/>
        <a:buChar char="•"/>
        <a:defRPr sz="1370" kern="1200">
          <a:solidFill>
            <a:schemeClr val="tx1"/>
          </a:solidFill>
          <a:latin typeface="+mn-lt"/>
          <a:ea typeface="+mn-ea"/>
          <a:cs typeface="+mn-cs"/>
        </a:defRPr>
      </a:lvl4pPr>
      <a:lvl5pPr marL="1565887" indent="-173987" algn="l" defTabSz="695950" rtl="0" eaLnBrk="1" latinLnBrk="0" hangingPunct="1">
        <a:lnSpc>
          <a:spcPct val="90000"/>
        </a:lnSpc>
        <a:spcBef>
          <a:spcPts val="381"/>
        </a:spcBef>
        <a:buFont typeface="Arial" panose="020B0604020202020204" pitchFamily="34" charset="0"/>
        <a:buChar char="•"/>
        <a:defRPr sz="1370" kern="1200">
          <a:solidFill>
            <a:schemeClr val="tx1"/>
          </a:solidFill>
          <a:latin typeface="+mn-lt"/>
          <a:ea typeface="+mn-ea"/>
          <a:cs typeface="+mn-cs"/>
        </a:defRPr>
      </a:lvl5pPr>
      <a:lvl6pPr marL="1913862" indent="-173987" algn="l" defTabSz="695950" rtl="0" eaLnBrk="1" latinLnBrk="0" hangingPunct="1">
        <a:lnSpc>
          <a:spcPct val="90000"/>
        </a:lnSpc>
        <a:spcBef>
          <a:spcPts val="381"/>
        </a:spcBef>
        <a:buFont typeface="Arial" panose="020B0604020202020204" pitchFamily="34" charset="0"/>
        <a:buChar char="•"/>
        <a:defRPr sz="1370" kern="1200">
          <a:solidFill>
            <a:schemeClr val="tx1"/>
          </a:solidFill>
          <a:latin typeface="+mn-lt"/>
          <a:ea typeface="+mn-ea"/>
          <a:cs typeface="+mn-cs"/>
        </a:defRPr>
      </a:lvl6pPr>
      <a:lvl7pPr marL="2261837" indent="-173987" algn="l" defTabSz="695950" rtl="0" eaLnBrk="1" latinLnBrk="0" hangingPunct="1">
        <a:lnSpc>
          <a:spcPct val="90000"/>
        </a:lnSpc>
        <a:spcBef>
          <a:spcPts val="381"/>
        </a:spcBef>
        <a:buFont typeface="Arial" panose="020B0604020202020204" pitchFamily="34" charset="0"/>
        <a:buChar char="•"/>
        <a:defRPr sz="1370" kern="1200">
          <a:solidFill>
            <a:schemeClr val="tx1"/>
          </a:solidFill>
          <a:latin typeface="+mn-lt"/>
          <a:ea typeface="+mn-ea"/>
          <a:cs typeface="+mn-cs"/>
        </a:defRPr>
      </a:lvl7pPr>
      <a:lvl8pPr marL="2609812" indent="-173987" algn="l" defTabSz="695950" rtl="0" eaLnBrk="1" latinLnBrk="0" hangingPunct="1">
        <a:lnSpc>
          <a:spcPct val="90000"/>
        </a:lnSpc>
        <a:spcBef>
          <a:spcPts val="381"/>
        </a:spcBef>
        <a:buFont typeface="Arial" panose="020B0604020202020204" pitchFamily="34" charset="0"/>
        <a:buChar char="•"/>
        <a:defRPr sz="1370" kern="1200">
          <a:solidFill>
            <a:schemeClr val="tx1"/>
          </a:solidFill>
          <a:latin typeface="+mn-lt"/>
          <a:ea typeface="+mn-ea"/>
          <a:cs typeface="+mn-cs"/>
        </a:defRPr>
      </a:lvl8pPr>
      <a:lvl9pPr marL="2957787" indent="-173987" algn="l" defTabSz="695950" rtl="0" eaLnBrk="1" latinLnBrk="0" hangingPunct="1">
        <a:lnSpc>
          <a:spcPct val="90000"/>
        </a:lnSpc>
        <a:spcBef>
          <a:spcPts val="381"/>
        </a:spcBef>
        <a:buFont typeface="Arial" panose="020B0604020202020204" pitchFamily="34" charset="0"/>
        <a:buChar char="•"/>
        <a:defRPr sz="1370" kern="1200">
          <a:solidFill>
            <a:schemeClr val="tx1"/>
          </a:solidFill>
          <a:latin typeface="+mn-lt"/>
          <a:ea typeface="+mn-ea"/>
          <a:cs typeface="+mn-cs"/>
        </a:defRPr>
      </a:lvl9pPr>
    </p:bodyStyle>
    <p:otherStyle>
      <a:defPPr>
        <a:defRPr lang="en-US"/>
      </a:defPPr>
      <a:lvl1pPr marL="0" algn="l" defTabSz="695950" rtl="0" eaLnBrk="1" latinLnBrk="0" hangingPunct="1">
        <a:defRPr sz="1370" kern="1200">
          <a:solidFill>
            <a:schemeClr val="tx1"/>
          </a:solidFill>
          <a:latin typeface="+mn-lt"/>
          <a:ea typeface="+mn-ea"/>
          <a:cs typeface="+mn-cs"/>
        </a:defRPr>
      </a:lvl1pPr>
      <a:lvl2pPr marL="347975" algn="l" defTabSz="695950" rtl="0" eaLnBrk="1" latinLnBrk="0" hangingPunct="1">
        <a:defRPr sz="1370" kern="1200">
          <a:solidFill>
            <a:schemeClr val="tx1"/>
          </a:solidFill>
          <a:latin typeface="+mn-lt"/>
          <a:ea typeface="+mn-ea"/>
          <a:cs typeface="+mn-cs"/>
        </a:defRPr>
      </a:lvl2pPr>
      <a:lvl3pPr marL="695950" algn="l" defTabSz="695950" rtl="0" eaLnBrk="1" latinLnBrk="0" hangingPunct="1">
        <a:defRPr sz="1370" kern="1200">
          <a:solidFill>
            <a:schemeClr val="tx1"/>
          </a:solidFill>
          <a:latin typeface="+mn-lt"/>
          <a:ea typeface="+mn-ea"/>
          <a:cs typeface="+mn-cs"/>
        </a:defRPr>
      </a:lvl3pPr>
      <a:lvl4pPr marL="1043925" algn="l" defTabSz="695950" rtl="0" eaLnBrk="1" latinLnBrk="0" hangingPunct="1">
        <a:defRPr sz="1370" kern="1200">
          <a:solidFill>
            <a:schemeClr val="tx1"/>
          </a:solidFill>
          <a:latin typeface="+mn-lt"/>
          <a:ea typeface="+mn-ea"/>
          <a:cs typeface="+mn-cs"/>
        </a:defRPr>
      </a:lvl4pPr>
      <a:lvl5pPr marL="1391900" algn="l" defTabSz="695950" rtl="0" eaLnBrk="1" latinLnBrk="0" hangingPunct="1">
        <a:defRPr sz="1370" kern="1200">
          <a:solidFill>
            <a:schemeClr val="tx1"/>
          </a:solidFill>
          <a:latin typeface="+mn-lt"/>
          <a:ea typeface="+mn-ea"/>
          <a:cs typeface="+mn-cs"/>
        </a:defRPr>
      </a:lvl5pPr>
      <a:lvl6pPr marL="1739875" algn="l" defTabSz="695950" rtl="0" eaLnBrk="1" latinLnBrk="0" hangingPunct="1">
        <a:defRPr sz="1370" kern="1200">
          <a:solidFill>
            <a:schemeClr val="tx1"/>
          </a:solidFill>
          <a:latin typeface="+mn-lt"/>
          <a:ea typeface="+mn-ea"/>
          <a:cs typeface="+mn-cs"/>
        </a:defRPr>
      </a:lvl6pPr>
      <a:lvl7pPr marL="2087850" algn="l" defTabSz="695950" rtl="0" eaLnBrk="1" latinLnBrk="0" hangingPunct="1">
        <a:defRPr sz="1370" kern="1200">
          <a:solidFill>
            <a:schemeClr val="tx1"/>
          </a:solidFill>
          <a:latin typeface="+mn-lt"/>
          <a:ea typeface="+mn-ea"/>
          <a:cs typeface="+mn-cs"/>
        </a:defRPr>
      </a:lvl7pPr>
      <a:lvl8pPr marL="2435824" algn="l" defTabSz="695950" rtl="0" eaLnBrk="1" latinLnBrk="0" hangingPunct="1">
        <a:defRPr sz="1370" kern="1200">
          <a:solidFill>
            <a:schemeClr val="tx1"/>
          </a:solidFill>
          <a:latin typeface="+mn-lt"/>
          <a:ea typeface="+mn-ea"/>
          <a:cs typeface="+mn-cs"/>
        </a:defRPr>
      </a:lvl8pPr>
      <a:lvl9pPr marL="2783799" algn="l" defTabSz="695950" rtl="0" eaLnBrk="1" latinLnBrk="0" hangingPunct="1">
        <a:defRPr sz="13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8" Type="http://schemas.openxmlformats.org/officeDocument/2006/relationships/notesSlide" Target="../notesSlides/notesSlide10.xml"/><Relationship Id="rId3" Type="http://schemas.microsoft.com/office/2007/relationships/media" Target="../media/media2.MOV"/><Relationship Id="rId7" Type="http://schemas.openxmlformats.org/officeDocument/2006/relationships/slideLayout" Target="../slideLayouts/slideLayout5.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video" Target="../media/media3.MOV"/><Relationship Id="rId11" Type="http://schemas.openxmlformats.org/officeDocument/2006/relationships/image" Target="../media/image30.png"/><Relationship Id="rId5" Type="http://schemas.microsoft.com/office/2007/relationships/media" Target="../media/media3.MOV"/><Relationship Id="rId10" Type="http://schemas.openxmlformats.org/officeDocument/2006/relationships/image" Target="../media/image29.png"/><Relationship Id="rId4" Type="http://schemas.openxmlformats.org/officeDocument/2006/relationships/video" Target="../media/media2.MOV"/><Relationship Id="rId9"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image" Target="../media/image32.png"/><Relationship Id="rId7" Type="http://schemas.openxmlformats.org/officeDocument/2006/relationships/diagramLayout" Target="../diagrams/layout2.xml"/><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diagramData" Target="../diagrams/data2.xml"/><Relationship Id="rId5" Type="http://schemas.openxmlformats.org/officeDocument/2006/relationships/image" Target="../media/image34.png"/><Relationship Id="rId10" Type="http://schemas.microsoft.com/office/2007/relationships/diagramDrawing" Target="../diagrams/drawing2.xml"/><Relationship Id="rId4" Type="http://schemas.openxmlformats.org/officeDocument/2006/relationships/image" Target="../media/image33.png"/><Relationship Id="rId9" Type="http://schemas.openxmlformats.org/officeDocument/2006/relationships/diagramColors" Target="../diagrams/colors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6.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20.jp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356673C5-F7EA-3CD5-7A5E-9F2AFB3C27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8"/>
            <a:ext cx="9278938" cy="5219403"/>
          </a:xfrm>
          <a:prstGeom prst="rect">
            <a:avLst/>
          </a:prstGeom>
        </p:spPr>
      </p:pic>
      <p:sp>
        <p:nvSpPr>
          <p:cNvPr id="8" name="矩形 7">
            <a:extLst>
              <a:ext uri="{FF2B5EF4-FFF2-40B4-BE49-F238E27FC236}">
                <a16:creationId xmlns:a16="http://schemas.microsoft.com/office/drawing/2014/main" id="{3548C7E1-62C9-409A-8952-81DBE5DEBE9A}"/>
              </a:ext>
            </a:extLst>
          </p:cNvPr>
          <p:cNvSpPr/>
          <p:nvPr/>
        </p:nvSpPr>
        <p:spPr>
          <a:xfrm>
            <a:off x="-2" y="2609850"/>
            <a:ext cx="9278940" cy="1794076"/>
          </a:xfrm>
          <a:prstGeom prst="rect">
            <a:avLst/>
          </a:prstGeom>
          <a:gradFill>
            <a:gsLst>
              <a:gs pos="35000">
                <a:srgbClr val="981B49">
                  <a:alpha val="85000"/>
                </a:srgbClr>
              </a:gs>
              <a:gs pos="75000">
                <a:srgbClr val="D13543">
                  <a:alpha val="85000"/>
                </a:srgbClr>
              </a:gs>
              <a:gs pos="100000">
                <a:srgbClr val="DA5B39">
                  <a:alpha val="8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文本框 5">
            <a:extLst>
              <a:ext uri="{FF2B5EF4-FFF2-40B4-BE49-F238E27FC236}">
                <a16:creationId xmlns:a16="http://schemas.microsoft.com/office/drawing/2014/main" id="{2D03FC61-2167-4B69-802D-EC24A1E5FC2B}"/>
              </a:ext>
            </a:extLst>
          </p:cNvPr>
          <p:cNvSpPr txBox="1"/>
          <p:nvPr/>
        </p:nvSpPr>
        <p:spPr>
          <a:xfrm>
            <a:off x="564477" y="2687447"/>
            <a:ext cx="7722930" cy="954107"/>
          </a:xfrm>
          <a:prstGeom prst="rect">
            <a:avLst/>
          </a:prstGeom>
          <a:noFill/>
          <a:ln>
            <a:noFill/>
          </a:ln>
        </p:spPr>
        <p:txBody>
          <a:bodyPr wrap="square" rtlCol="0" anchor="ctr">
            <a:spAutoFit/>
          </a:bodyPr>
          <a:lstStyle/>
          <a:p>
            <a:r>
              <a:rPr lang="en-US" altLang="zh-CN" sz="2800" b="1" dirty="0">
                <a:solidFill>
                  <a:schemeClr val="bg1"/>
                </a:solidFill>
                <a:latin typeface="Arial" panose="020B0604020202020204" pitchFamily="34" charset="0"/>
                <a:cs typeface="Arial" panose="020B0604020202020204" pitchFamily="34" charset="0"/>
                <a:sym typeface="+mn-lt"/>
              </a:rPr>
              <a:t>IS6620 LLM and Prompt Engineering</a:t>
            </a:r>
          </a:p>
          <a:p>
            <a:pPr algn="r"/>
            <a:r>
              <a:rPr lang="en-US" altLang="zh-CN" sz="2800" b="1" dirty="0">
                <a:solidFill>
                  <a:schemeClr val="bg1"/>
                </a:solidFill>
                <a:latin typeface="Arial" panose="020B0604020202020204" pitchFamily="34" charset="0"/>
                <a:cs typeface="Arial" panose="020B0604020202020204" pitchFamily="34" charset="0"/>
                <a:sym typeface="+mn-lt"/>
              </a:rPr>
              <a:t>--Cocktail Recommendation Chatbot</a:t>
            </a:r>
            <a:endParaRPr lang="zh-CN" altLang="en-US" sz="2800" b="1" dirty="0">
              <a:solidFill>
                <a:schemeClr val="bg1"/>
              </a:solidFill>
              <a:latin typeface="Arial" panose="020B0604020202020204" pitchFamily="34" charset="0"/>
              <a:cs typeface="Arial" panose="020B0604020202020204" pitchFamily="34" charset="0"/>
              <a:sym typeface="+mn-lt"/>
            </a:endParaRPr>
          </a:p>
        </p:txBody>
      </p:sp>
      <p:sp>
        <p:nvSpPr>
          <p:cNvPr id="3" name="文本框 2">
            <a:extLst>
              <a:ext uri="{FF2B5EF4-FFF2-40B4-BE49-F238E27FC236}">
                <a16:creationId xmlns:a16="http://schemas.microsoft.com/office/drawing/2014/main" id="{9A957A0C-9DC1-7AFD-CD67-2476799C084F}"/>
              </a:ext>
            </a:extLst>
          </p:cNvPr>
          <p:cNvSpPr txBox="1"/>
          <p:nvPr/>
        </p:nvSpPr>
        <p:spPr>
          <a:xfrm>
            <a:off x="564477" y="3621591"/>
            <a:ext cx="7722930" cy="400110"/>
          </a:xfrm>
          <a:prstGeom prst="rect">
            <a:avLst/>
          </a:prstGeom>
          <a:noFill/>
          <a:ln>
            <a:noFill/>
          </a:ln>
        </p:spPr>
        <p:txBody>
          <a:bodyPr wrap="square" rtlCol="0" anchor="ctr">
            <a:spAutoFit/>
          </a:bodyPr>
          <a:lstStyle/>
          <a:p>
            <a:pPr algn="just">
              <a:spcAft>
                <a:spcPts val="600"/>
              </a:spcAft>
            </a:pPr>
            <a:r>
              <a:rPr lang="en-US" altLang="zh-CN" sz="1000" dirty="0">
                <a:solidFill>
                  <a:schemeClr val="bg1"/>
                </a:solidFill>
                <a:latin typeface="Arial" panose="020B0604020202020204" pitchFamily="34" charset="0"/>
                <a:cs typeface="Arial" panose="020B0604020202020204" pitchFamily="34" charset="0"/>
                <a:sym typeface="+mn-lt"/>
              </a:rPr>
              <a:t>The project objective is to develop a chatbot, which can accurately recommend cocktail  along with the reasons by fine-tuning a large language model with some datasets of cocktail reviews.</a:t>
            </a:r>
          </a:p>
        </p:txBody>
      </p:sp>
      <p:sp>
        <p:nvSpPr>
          <p:cNvPr id="4" name="文本框 3">
            <a:extLst>
              <a:ext uri="{FF2B5EF4-FFF2-40B4-BE49-F238E27FC236}">
                <a16:creationId xmlns:a16="http://schemas.microsoft.com/office/drawing/2014/main" id="{9109911E-DD0B-E6C7-AC35-498AA448CACF}"/>
              </a:ext>
            </a:extLst>
          </p:cNvPr>
          <p:cNvSpPr txBox="1"/>
          <p:nvPr/>
        </p:nvSpPr>
        <p:spPr>
          <a:xfrm>
            <a:off x="6685280" y="3987800"/>
            <a:ext cx="2118360" cy="307777"/>
          </a:xfrm>
          <a:prstGeom prst="rect">
            <a:avLst/>
          </a:prstGeom>
          <a:noFill/>
        </p:spPr>
        <p:txBody>
          <a:bodyPr wrap="square" rtlCol="0">
            <a:spAutoFit/>
          </a:bodyPr>
          <a:lstStyle/>
          <a:p>
            <a:pPr algn="ctr"/>
            <a:r>
              <a:rPr lang="en-US" altLang="zh-CN" sz="1400" dirty="0">
                <a:solidFill>
                  <a:schemeClr val="bg1"/>
                </a:solidFill>
                <a:latin typeface="Arial" panose="020B0604020202020204" pitchFamily="34" charset="0"/>
                <a:cs typeface="Arial" panose="020B0604020202020204" pitchFamily="34" charset="0"/>
              </a:rPr>
              <a:t>——Project 2</a:t>
            </a:r>
            <a:endParaRPr lang="zh-CN" altLang="en-US" sz="1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89829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FAA1FA-239E-458D-8B51-D237943907E9}"/>
            </a:ext>
          </a:extLst>
        </p:cNvPr>
        <p:cNvGrpSpPr/>
        <p:nvPr/>
      </p:nvGrpSpPr>
      <p:grpSpPr>
        <a:xfrm>
          <a:off x="0" y="0"/>
          <a:ext cx="0" cy="0"/>
          <a:chOff x="0" y="0"/>
          <a:chExt cx="0" cy="0"/>
        </a:xfrm>
      </p:grpSpPr>
      <p:sp>
        <p:nvSpPr>
          <p:cNvPr id="40" name="îŝḷîḓé-矩形: 圆角 70">
            <a:extLst>
              <a:ext uri="{FF2B5EF4-FFF2-40B4-BE49-F238E27FC236}">
                <a16:creationId xmlns:a16="http://schemas.microsoft.com/office/drawing/2014/main" id="{BEF4562A-446E-06DA-E0D2-56E142C0DEBF}"/>
              </a:ext>
            </a:extLst>
          </p:cNvPr>
          <p:cNvSpPr/>
          <p:nvPr/>
        </p:nvSpPr>
        <p:spPr>
          <a:xfrm>
            <a:off x="437322" y="707432"/>
            <a:ext cx="2463735"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42" name="îŝḷîḓé-矩形: 圆角 70">
            <a:extLst>
              <a:ext uri="{FF2B5EF4-FFF2-40B4-BE49-F238E27FC236}">
                <a16:creationId xmlns:a16="http://schemas.microsoft.com/office/drawing/2014/main" id="{F42F633B-0202-7DD2-20E2-F8E0C3DFABBA}"/>
              </a:ext>
            </a:extLst>
          </p:cNvPr>
          <p:cNvSpPr/>
          <p:nvPr/>
        </p:nvSpPr>
        <p:spPr>
          <a:xfrm>
            <a:off x="3495059" y="707432"/>
            <a:ext cx="2463735"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43" name="îŝḷîḓé-矩形: 圆角 70">
            <a:extLst>
              <a:ext uri="{FF2B5EF4-FFF2-40B4-BE49-F238E27FC236}">
                <a16:creationId xmlns:a16="http://schemas.microsoft.com/office/drawing/2014/main" id="{05247029-2BC0-FBFE-CC38-5668DE9551AA}"/>
              </a:ext>
            </a:extLst>
          </p:cNvPr>
          <p:cNvSpPr/>
          <p:nvPr/>
        </p:nvSpPr>
        <p:spPr>
          <a:xfrm>
            <a:off x="6552796" y="707432"/>
            <a:ext cx="2463735"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44" name="文本框 43">
            <a:extLst>
              <a:ext uri="{FF2B5EF4-FFF2-40B4-BE49-F238E27FC236}">
                <a16:creationId xmlns:a16="http://schemas.microsoft.com/office/drawing/2014/main" id="{EBE5DAF5-E311-C096-D7F9-BA6D3AE7EF0C}"/>
              </a:ext>
            </a:extLst>
          </p:cNvPr>
          <p:cNvSpPr txBox="1"/>
          <p:nvPr/>
        </p:nvSpPr>
        <p:spPr>
          <a:xfrm>
            <a:off x="437322" y="719149"/>
            <a:ext cx="2463735" cy="253916"/>
          </a:xfrm>
          <a:prstGeom prst="rect">
            <a:avLst/>
          </a:prstGeom>
          <a:noFill/>
          <a:effectLst>
            <a:outerShdw blurRad="50800" dist="38100" dir="2700000" algn="tl" rotWithShape="0">
              <a:prstClr val="black">
                <a:alpha val="40000"/>
              </a:prstClr>
            </a:outerShdw>
          </a:effectLst>
        </p:spPr>
        <p:txBody>
          <a:bodyPr wrap="square">
            <a:spAutoFit/>
          </a:bodyPr>
          <a:lstStyle/>
          <a:p>
            <a:pPr algn="ctr"/>
            <a:r>
              <a:rPr lang="en-US" altLang="zh-CN" sz="1050" b="1" dirty="0">
                <a:solidFill>
                  <a:schemeClr val="bg1"/>
                </a:solidFill>
                <a:latin typeface="Arial" panose="020B0604020202020204" pitchFamily="34" charset="0"/>
                <a:cs typeface="Arial" panose="020B0604020202020204" pitchFamily="34" charset="0"/>
              </a:rPr>
              <a:t>01 Chatbot</a:t>
            </a:r>
            <a:endParaRPr lang="zh-CN" altLang="en-US" sz="1050" b="1" dirty="0">
              <a:solidFill>
                <a:schemeClr val="bg1"/>
              </a:solidFill>
              <a:latin typeface="Arial" panose="020B0604020202020204" pitchFamily="34" charset="0"/>
              <a:cs typeface="Arial" panose="020B0604020202020204" pitchFamily="34" charset="0"/>
            </a:endParaRPr>
          </a:p>
        </p:txBody>
      </p:sp>
      <p:sp>
        <p:nvSpPr>
          <p:cNvPr id="45" name="文本框 44">
            <a:extLst>
              <a:ext uri="{FF2B5EF4-FFF2-40B4-BE49-F238E27FC236}">
                <a16:creationId xmlns:a16="http://schemas.microsoft.com/office/drawing/2014/main" id="{2DEFB2A4-CE0B-9E8A-064D-ED759C523AE0}"/>
              </a:ext>
            </a:extLst>
          </p:cNvPr>
          <p:cNvSpPr txBox="1"/>
          <p:nvPr/>
        </p:nvSpPr>
        <p:spPr>
          <a:xfrm>
            <a:off x="3521288" y="719149"/>
            <a:ext cx="2411352" cy="253916"/>
          </a:xfrm>
          <a:prstGeom prst="rect">
            <a:avLst/>
          </a:prstGeom>
          <a:noFill/>
          <a:effectLst>
            <a:outerShdw blurRad="50800" dist="38100" dir="2700000" algn="tl" rotWithShape="0">
              <a:prstClr val="black">
                <a:alpha val="40000"/>
              </a:prstClr>
            </a:outerShdw>
          </a:effectLst>
        </p:spPr>
        <p:txBody>
          <a:bodyPr wrap="square">
            <a:spAutoFit/>
          </a:bodyPr>
          <a:lstStyle/>
          <a:p>
            <a:pPr algn="ctr"/>
            <a:r>
              <a:rPr lang="en-US" altLang="zh-CN" sz="1050" b="1" dirty="0">
                <a:solidFill>
                  <a:schemeClr val="bg1"/>
                </a:solidFill>
                <a:latin typeface="Arial" panose="020B0604020202020204" pitchFamily="34" charset="0"/>
                <a:cs typeface="Arial" panose="020B0604020202020204" pitchFamily="34" charset="0"/>
              </a:rPr>
              <a:t>02 Search Engines</a:t>
            </a:r>
            <a:endParaRPr lang="zh-CN" altLang="en-US" sz="1050" b="1" dirty="0">
              <a:solidFill>
                <a:schemeClr val="bg1"/>
              </a:solidFill>
              <a:latin typeface="Arial" panose="020B0604020202020204" pitchFamily="34" charset="0"/>
              <a:cs typeface="Arial" panose="020B0604020202020204" pitchFamily="34" charset="0"/>
            </a:endParaRPr>
          </a:p>
        </p:txBody>
      </p:sp>
      <p:sp>
        <p:nvSpPr>
          <p:cNvPr id="46" name="文本框 45">
            <a:extLst>
              <a:ext uri="{FF2B5EF4-FFF2-40B4-BE49-F238E27FC236}">
                <a16:creationId xmlns:a16="http://schemas.microsoft.com/office/drawing/2014/main" id="{9877A389-464E-CD10-72D2-F7E1F5E7AA24}"/>
              </a:ext>
            </a:extLst>
          </p:cNvPr>
          <p:cNvSpPr txBox="1"/>
          <p:nvPr/>
        </p:nvSpPr>
        <p:spPr>
          <a:xfrm>
            <a:off x="6552796" y="719149"/>
            <a:ext cx="2463735" cy="253916"/>
          </a:xfrm>
          <a:prstGeom prst="rect">
            <a:avLst/>
          </a:prstGeom>
          <a:noFill/>
          <a:effectLst>
            <a:outerShdw blurRad="50800" dist="38100" dir="2700000" algn="tl" rotWithShape="0">
              <a:prstClr val="black">
                <a:alpha val="40000"/>
              </a:prstClr>
            </a:outerShdw>
          </a:effectLst>
        </p:spPr>
        <p:txBody>
          <a:bodyPr wrap="square">
            <a:spAutoFit/>
          </a:bodyPr>
          <a:lstStyle/>
          <a:p>
            <a:pPr algn="ctr"/>
            <a:r>
              <a:rPr lang="en-US" altLang="zh-CN" sz="1050" b="1" dirty="0">
                <a:solidFill>
                  <a:schemeClr val="bg1"/>
                </a:solidFill>
                <a:latin typeface="Arial" panose="020B0604020202020204" pitchFamily="34" charset="0"/>
                <a:cs typeface="Arial" panose="020B0604020202020204" pitchFamily="34" charset="0"/>
              </a:rPr>
              <a:t>03 Favorite collections</a:t>
            </a:r>
            <a:endParaRPr lang="zh-CN" altLang="en-US" sz="1050" b="1" dirty="0">
              <a:solidFill>
                <a:schemeClr val="bg1"/>
              </a:solidFill>
              <a:latin typeface="Arial" panose="020B0604020202020204" pitchFamily="34" charset="0"/>
              <a:cs typeface="Arial" panose="020B0604020202020204" pitchFamily="34" charset="0"/>
            </a:endParaRPr>
          </a:p>
        </p:txBody>
      </p:sp>
      <p:sp>
        <p:nvSpPr>
          <p:cNvPr id="10" name="文本框 9">
            <a:extLst>
              <a:ext uri="{FF2B5EF4-FFF2-40B4-BE49-F238E27FC236}">
                <a16:creationId xmlns:a16="http://schemas.microsoft.com/office/drawing/2014/main" id="{7083D05A-7999-CF73-0AA9-8773D2768C8A}"/>
              </a:ext>
            </a:extLst>
          </p:cNvPr>
          <p:cNvSpPr txBox="1"/>
          <p:nvPr/>
        </p:nvSpPr>
        <p:spPr>
          <a:xfrm>
            <a:off x="1296979" y="108683"/>
            <a:ext cx="2292615" cy="307777"/>
          </a:xfrm>
          <a:prstGeom prst="rect">
            <a:avLst/>
          </a:prstGeom>
          <a:noFill/>
        </p:spPr>
        <p:txBody>
          <a:bodyPr wrap="none" rtlCol="0">
            <a:spAutoFit/>
          </a:bodyPr>
          <a:lstStyle/>
          <a:p>
            <a:r>
              <a:rPr lang="en-US" altLang="zh-CN" sz="1400" b="1" dirty="0">
                <a:solidFill>
                  <a:srgbClr val="2D3B45"/>
                </a:solidFill>
                <a:latin typeface="Arial" panose="020B0604020202020204" pitchFamily="34" charset="0"/>
                <a:cs typeface="Arial" panose="020B0604020202020204" pitchFamily="34" charset="0"/>
                <a:sym typeface="+mn-lt"/>
              </a:rPr>
              <a:t>Results _</a:t>
            </a:r>
            <a:r>
              <a:rPr lang="en-US" altLang="zh-CN" sz="1400" b="1" dirty="0">
                <a:solidFill>
                  <a:srgbClr val="2D3B45"/>
                </a:solidFill>
                <a:latin typeface="Arial" panose="020B0604020202020204" pitchFamily="34" charset="0"/>
                <a:cs typeface="Arial" panose="020B0604020202020204" pitchFamily="34" charset="0"/>
              </a:rPr>
              <a:t> Demonstration</a:t>
            </a:r>
            <a:endParaRPr lang="zh-CN" altLang="en-US" sz="1400" b="1" dirty="0">
              <a:solidFill>
                <a:srgbClr val="2D3B45"/>
              </a:solidFill>
              <a:latin typeface="Arial" panose="020B0604020202020204" pitchFamily="34" charset="0"/>
              <a:cs typeface="Arial" panose="020B0604020202020204" pitchFamily="34" charset="0"/>
              <a:sym typeface="+mn-lt"/>
            </a:endParaRPr>
          </a:p>
        </p:txBody>
      </p:sp>
      <p:sp>
        <p:nvSpPr>
          <p:cNvPr id="11" name="îŝḷîḓé-矩形: 圆角 70">
            <a:extLst>
              <a:ext uri="{FF2B5EF4-FFF2-40B4-BE49-F238E27FC236}">
                <a16:creationId xmlns:a16="http://schemas.microsoft.com/office/drawing/2014/main" id="{D71198AC-8845-B567-AC40-A72A30608AC6}"/>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03</a:t>
            </a:r>
            <a:endParaRPr lang="zh-CN" altLang="en-US" sz="1018" b="1" dirty="0">
              <a:latin typeface="Arial" panose="020B0604020202020204" pitchFamily="34" charset="0"/>
              <a:cs typeface="Arial" panose="020B0604020202020204" pitchFamily="34" charset="0"/>
              <a:sym typeface="+mn-lt"/>
            </a:endParaRPr>
          </a:p>
        </p:txBody>
      </p:sp>
      <p:sp>
        <p:nvSpPr>
          <p:cNvPr id="3" name="文本框 2">
            <a:extLst>
              <a:ext uri="{FF2B5EF4-FFF2-40B4-BE49-F238E27FC236}">
                <a16:creationId xmlns:a16="http://schemas.microsoft.com/office/drawing/2014/main" id="{0772CBE4-60FF-98F8-D10F-46D493F8EF25}"/>
              </a:ext>
            </a:extLst>
          </p:cNvPr>
          <p:cNvSpPr txBox="1"/>
          <p:nvPr/>
        </p:nvSpPr>
        <p:spPr>
          <a:xfrm>
            <a:off x="7136628" y="4988868"/>
            <a:ext cx="2142310"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(58868018)</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10</a:t>
            </a:r>
          </a:p>
        </p:txBody>
      </p:sp>
      <p:pic>
        <p:nvPicPr>
          <p:cNvPr id="5" name="copy_8B655457-E20C-485F-868F-F66D1B4581ED">
            <a:hlinkClick r:id="" action="ppaction://media"/>
            <a:extLst>
              <a:ext uri="{FF2B5EF4-FFF2-40B4-BE49-F238E27FC236}">
                <a16:creationId xmlns:a16="http://schemas.microsoft.com/office/drawing/2014/main" id="{C2E90638-041C-909B-1CCF-913B819681F0}"/>
              </a:ext>
            </a:extLst>
          </p:cNvPr>
          <p:cNvPicPr>
            <a:picLocks noChangeAspect="1"/>
          </p:cNvPicPr>
          <p:nvPr>
            <a:videoFile r:link="rId2"/>
            <p:extLst>
              <p:ext uri="{DAA4B4D4-6D71-4841-9C94-3DE7FCFB9230}">
                <p14:media xmlns:p14="http://schemas.microsoft.com/office/powerpoint/2010/main" r:embed="rId1"/>
              </p:ext>
            </p:extLst>
          </p:nvPr>
        </p:nvPicPr>
        <p:blipFill>
          <a:blip r:embed="rId9"/>
          <a:srcRect l="30957" t="13492" r="33732"/>
          <a:stretch/>
        </p:blipFill>
        <p:spPr>
          <a:xfrm>
            <a:off x="436446" y="984782"/>
            <a:ext cx="2464611" cy="3581009"/>
          </a:xfrm>
          <a:prstGeom prst="rect">
            <a:avLst/>
          </a:prstGeom>
        </p:spPr>
      </p:pic>
      <p:pic>
        <p:nvPicPr>
          <p:cNvPr id="6" name="copy_43C1655D-3A7A-472E-AD3A-0B562869F1F4">
            <a:hlinkClick r:id="" action="ppaction://media"/>
            <a:extLst>
              <a:ext uri="{FF2B5EF4-FFF2-40B4-BE49-F238E27FC236}">
                <a16:creationId xmlns:a16="http://schemas.microsoft.com/office/drawing/2014/main" id="{78818989-14E7-C814-95DA-B20B5658C2D3}"/>
              </a:ext>
            </a:extLst>
          </p:cNvPr>
          <p:cNvPicPr>
            <a:picLocks noChangeAspect="1"/>
          </p:cNvPicPr>
          <p:nvPr>
            <a:videoFile r:link="rId4"/>
            <p:extLst>
              <p:ext uri="{DAA4B4D4-6D71-4841-9C94-3DE7FCFB9230}">
                <p14:media xmlns:p14="http://schemas.microsoft.com/office/powerpoint/2010/main" r:embed="rId3"/>
              </p:ext>
            </p:extLst>
          </p:nvPr>
        </p:nvPicPr>
        <p:blipFill>
          <a:blip r:embed="rId10"/>
          <a:srcRect l="30957" t="12497" r="33628" b="-314"/>
          <a:stretch/>
        </p:blipFill>
        <p:spPr>
          <a:xfrm>
            <a:off x="3523746" y="984782"/>
            <a:ext cx="2435048" cy="3581009"/>
          </a:xfrm>
          <a:prstGeom prst="rect">
            <a:avLst/>
          </a:prstGeom>
        </p:spPr>
      </p:pic>
      <p:pic>
        <p:nvPicPr>
          <p:cNvPr id="7" name="copy_856F070A-D7F6-4DB1-BAEB-AA305EC9219F">
            <a:hlinkClick r:id="" action="ppaction://media"/>
            <a:extLst>
              <a:ext uri="{FF2B5EF4-FFF2-40B4-BE49-F238E27FC236}">
                <a16:creationId xmlns:a16="http://schemas.microsoft.com/office/drawing/2014/main" id="{FE171B36-5FBA-3F3F-5CB8-05BA5C8BC284}"/>
              </a:ext>
            </a:extLst>
          </p:cNvPr>
          <p:cNvPicPr>
            <a:picLocks noChangeAspect="1"/>
          </p:cNvPicPr>
          <p:nvPr>
            <a:videoFile r:link="rId6"/>
            <p:extLst>
              <p:ext uri="{DAA4B4D4-6D71-4841-9C94-3DE7FCFB9230}">
                <p14:media xmlns:p14="http://schemas.microsoft.com/office/powerpoint/2010/main" r:embed="rId5"/>
              </p:ext>
            </p:extLst>
          </p:nvPr>
        </p:nvPicPr>
        <p:blipFill>
          <a:blip r:embed="rId11"/>
          <a:srcRect l="30867" t="13523" r="34238"/>
          <a:stretch/>
        </p:blipFill>
        <p:spPr>
          <a:xfrm>
            <a:off x="6552796" y="984782"/>
            <a:ext cx="2436459" cy="3581009"/>
          </a:xfrm>
          <a:prstGeom prst="rect">
            <a:avLst/>
          </a:prstGeom>
        </p:spPr>
      </p:pic>
    </p:spTree>
    <p:extLst>
      <p:ext uri="{BB962C8B-B14F-4D97-AF65-F5344CB8AC3E}">
        <p14:creationId xmlns:p14="http://schemas.microsoft.com/office/powerpoint/2010/main" val="2513036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83"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966"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841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repeatCount="indefinite" fill="hold" display="0">
                  <p:stCondLst>
                    <p:cond delay="indefinite"/>
                  </p:stCondLst>
                </p:cTn>
                <p:tgtEl>
                  <p:spTgt spid="5"/>
                </p:tgtEl>
              </p:cMediaNode>
            </p:video>
            <p:seq concurrent="1" nextAc="seek">
              <p:cTn id="16" restart="whenNotActive" fill="hold" evtFilter="cancelBubble" nodeType="interactiveSeq">
                <p:stCondLst>
                  <p:cond evt="onClick" delay="0">
                    <p:tgtEl>
                      <p:spTgt spid="5"/>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5"/>
                                        </p:tgtEl>
                                      </p:cBhvr>
                                    </p:cmd>
                                  </p:childTnLst>
                                </p:cTn>
                              </p:par>
                            </p:childTnLst>
                          </p:cTn>
                        </p:par>
                      </p:childTnLst>
                    </p:cTn>
                  </p:par>
                </p:childTnLst>
              </p:cTn>
              <p:nextCondLst>
                <p:cond evt="onClick" delay="0">
                  <p:tgtEl>
                    <p:spTgt spid="5"/>
                  </p:tgtEl>
                </p:cond>
              </p:nextCondLst>
            </p:seq>
            <p:video>
              <p:cMediaNode vol="80000">
                <p:cTn id="21" repeatCount="indefinite" fill="hold" display="0">
                  <p:stCondLst>
                    <p:cond delay="indefinite"/>
                  </p:stCondLst>
                </p:cTn>
                <p:tgtEl>
                  <p:spTgt spid="6"/>
                </p:tgtEl>
              </p:cMediaNode>
            </p:video>
            <p:seq concurrent="1" nextAc="seek">
              <p:cTn id="22" restart="whenNotActive" fill="hold" evtFilter="cancelBubble" nodeType="interactiveSeq">
                <p:stCondLst>
                  <p:cond evt="onClick" delay="0">
                    <p:tgtEl>
                      <p:spTgt spid="6"/>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6"/>
                                        </p:tgtEl>
                                      </p:cBhvr>
                                    </p:cmd>
                                  </p:childTnLst>
                                </p:cTn>
                              </p:par>
                            </p:childTnLst>
                          </p:cTn>
                        </p:par>
                      </p:childTnLst>
                    </p:cTn>
                  </p:par>
                </p:childTnLst>
              </p:cTn>
              <p:nextCondLst>
                <p:cond evt="onClick" delay="0">
                  <p:tgtEl>
                    <p:spTgt spid="6"/>
                  </p:tgtEl>
                </p:cond>
              </p:nextCondLst>
            </p:seq>
            <p:video>
              <p:cMediaNode vol="80000">
                <p:cTn id="27" repeatCount="indefinite" fill="hold" display="0">
                  <p:stCondLst>
                    <p:cond delay="indefinite"/>
                  </p:stCondLst>
                </p:cTn>
                <p:tgtEl>
                  <p:spTgt spid="7"/>
                </p:tgtEl>
              </p:cMediaNode>
            </p:video>
            <p:seq concurrent="1" nextAc="seek">
              <p:cTn id="28" restart="whenNotActive" fill="hold" evtFilter="cancelBubble" nodeType="interactiveSeq">
                <p:stCondLst>
                  <p:cond evt="onClick" delay="0">
                    <p:tgtEl>
                      <p:spTgt spid="7"/>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îŝḷîḓé-矩形: 圆角 70">
            <a:extLst>
              <a:ext uri="{FF2B5EF4-FFF2-40B4-BE49-F238E27FC236}">
                <a16:creationId xmlns:a16="http://schemas.microsoft.com/office/drawing/2014/main" id="{CAF87C44-2CF7-B719-62BA-00E727E7F934}"/>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03</a:t>
            </a:r>
            <a:endParaRPr lang="zh-CN" altLang="en-US" sz="1018" b="1" dirty="0">
              <a:latin typeface="Arial" panose="020B0604020202020204" pitchFamily="34" charset="0"/>
              <a:cs typeface="Arial" panose="020B0604020202020204" pitchFamily="34" charset="0"/>
              <a:sym typeface="+mn-lt"/>
            </a:endParaRPr>
          </a:p>
        </p:txBody>
      </p:sp>
      <p:sp>
        <p:nvSpPr>
          <p:cNvPr id="2" name="文本框 1">
            <a:extLst>
              <a:ext uri="{FF2B5EF4-FFF2-40B4-BE49-F238E27FC236}">
                <a16:creationId xmlns:a16="http://schemas.microsoft.com/office/drawing/2014/main" id="{B0522A5E-146D-87EE-4CE9-24749D0E2955}"/>
              </a:ext>
            </a:extLst>
          </p:cNvPr>
          <p:cNvSpPr txBox="1"/>
          <p:nvPr/>
        </p:nvSpPr>
        <p:spPr>
          <a:xfrm>
            <a:off x="1296979" y="108683"/>
            <a:ext cx="2468946" cy="307777"/>
          </a:xfrm>
          <a:prstGeom prst="rect">
            <a:avLst/>
          </a:prstGeom>
          <a:noFill/>
        </p:spPr>
        <p:txBody>
          <a:bodyPr wrap="none" rtlCol="0">
            <a:spAutoFit/>
          </a:bodyPr>
          <a:lstStyle/>
          <a:p>
            <a:r>
              <a:rPr lang="en-US" altLang="zh-CN" sz="1400" b="1" dirty="0">
                <a:solidFill>
                  <a:srgbClr val="2D3B45"/>
                </a:solidFill>
                <a:latin typeface="Arial" panose="020B0604020202020204" pitchFamily="34" charset="0"/>
                <a:cs typeface="Arial" panose="020B0604020202020204" pitchFamily="34" charset="0"/>
                <a:sym typeface="+mn-lt"/>
              </a:rPr>
              <a:t>Results _</a:t>
            </a:r>
            <a:r>
              <a:rPr lang="en-US" altLang="zh-CN" sz="1400" b="1" dirty="0">
                <a:solidFill>
                  <a:srgbClr val="2D3B45"/>
                </a:solidFill>
                <a:latin typeface="Arial" panose="020B0604020202020204" pitchFamily="34" charset="0"/>
                <a:cs typeface="Arial" panose="020B0604020202020204" pitchFamily="34" charset="0"/>
              </a:rPr>
              <a:t> Fine-tune results</a:t>
            </a:r>
            <a:endParaRPr lang="zh-CN" altLang="en-US" sz="1400" b="1" dirty="0">
              <a:solidFill>
                <a:srgbClr val="2D3B45"/>
              </a:solidFill>
              <a:latin typeface="Arial" panose="020B0604020202020204" pitchFamily="34" charset="0"/>
              <a:cs typeface="Arial" panose="020B0604020202020204" pitchFamily="34" charset="0"/>
              <a:sym typeface="+mn-lt"/>
            </a:endParaRPr>
          </a:p>
        </p:txBody>
      </p:sp>
      <p:sp>
        <p:nvSpPr>
          <p:cNvPr id="3" name="文本框 2">
            <a:extLst>
              <a:ext uri="{FF2B5EF4-FFF2-40B4-BE49-F238E27FC236}">
                <a16:creationId xmlns:a16="http://schemas.microsoft.com/office/drawing/2014/main" id="{BC66115F-4D86-34C8-9DD3-F322B006FF41}"/>
              </a:ext>
            </a:extLst>
          </p:cNvPr>
          <p:cNvSpPr txBox="1"/>
          <p:nvPr/>
        </p:nvSpPr>
        <p:spPr>
          <a:xfrm>
            <a:off x="1296979" y="346650"/>
            <a:ext cx="6684980" cy="369332"/>
          </a:xfrm>
          <a:prstGeom prst="rect">
            <a:avLst/>
          </a:prstGeom>
          <a:noFill/>
        </p:spPr>
        <p:txBody>
          <a:bodyPr wrap="square">
            <a:spAutoFit/>
          </a:bodyPr>
          <a:lstStyle/>
          <a:p>
            <a:r>
              <a:rPr lang="en-US" altLang="zh-CN" sz="900" dirty="0">
                <a:latin typeface="Arial" panose="020B0604020202020204" pitchFamily="34" charset="0"/>
                <a:cs typeface="Arial" panose="020B0604020202020204" pitchFamily="34" charset="0"/>
              </a:rPr>
              <a:t>Parameters: “epoch = 10, </a:t>
            </a:r>
            <a:r>
              <a:rPr lang="en-US" altLang="zh-CN" sz="900" dirty="0" err="1">
                <a:latin typeface="Arial" panose="020B0604020202020204" pitchFamily="34" charset="0"/>
                <a:cs typeface="Arial" panose="020B0604020202020204" pitchFamily="34" charset="0"/>
              </a:rPr>
              <a:t>batch_size</a:t>
            </a:r>
            <a:r>
              <a:rPr lang="en-US" altLang="zh-CN" sz="900" dirty="0">
                <a:latin typeface="Arial" panose="020B0604020202020204" pitchFamily="34" charset="0"/>
                <a:cs typeface="Arial" panose="020B0604020202020204" pitchFamily="34" charset="0"/>
              </a:rPr>
              <a:t> = 1, </a:t>
            </a:r>
            <a:r>
              <a:rPr lang="en-US" altLang="zh-CN" sz="900" dirty="0" err="1">
                <a:latin typeface="Arial" panose="020B0604020202020204" pitchFamily="34" charset="0"/>
                <a:cs typeface="Arial" panose="020B0604020202020204" pitchFamily="34" charset="0"/>
              </a:rPr>
              <a:t>learning_rate</a:t>
            </a:r>
            <a:r>
              <a:rPr lang="en-US" altLang="zh-CN" sz="900" dirty="0">
                <a:latin typeface="Arial" panose="020B0604020202020204" pitchFamily="34" charset="0"/>
                <a:cs typeface="Arial" panose="020B0604020202020204" pitchFamily="34" charset="0"/>
              </a:rPr>
              <a:t> = 5e-6”, the result is reasonable.</a:t>
            </a:r>
          </a:p>
          <a:p>
            <a:r>
              <a:rPr lang="en-US" altLang="zh-CN" sz="900" dirty="0">
                <a:latin typeface="Arial" panose="020B0604020202020204" pitchFamily="34" charset="0"/>
                <a:cs typeface="Arial" panose="020B0604020202020204" pitchFamily="34" charset="0"/>
              </a:rPr>
              <a:t>Format: brief and unified, which is "Cocktail Name: Brief Explanation".</a:t>
            </a:r>
          </a:p>
        </p:txBody>
      </p:sp>
      <p:pic>
        <p:nvPicPr>
          <p:cNvPr id="4" name="Picture 4" descr="图形用户界面, 文本, 应用程序, 电子邮件&#10;&#10;AI 生成的内容可能不正确。">
            <a:extLst>
              <a:ext uri="{FF2B5EF4-FFF2-40B4-BE49-F238E27FC236}">
                <a16:creationId xmlns:a16="http://schemas.microsoft.com/office/drawing/2014/main" id="{EF4DD086-22FF-F84C-75D4-FC75E984F21E}"/>
              </a:ext>
            </a:extLst>
          </p:cNvPr>
          <p:cNvPicPr>
            <a:picLocks noChangeAspect="1"/>
          </p:cNvPicPr>
          <p:nvPr/>
        </p:nvPicPr>
        <p:blipFill rotWithShape="1">
          <a:blip r:embed="rId3">
            <a:extLst>
              <a:ext uri="{28A0092B-C50C-407E-A947-70E740481C1C}">
                <a14:useLocalDpi xmlns:a14="http://schemas.microsoft.com/office/drawing/2010/main" val="0"/>
              </a:ext>
            </a:extLst>
          </a:blip>
          <a:srcRect t="12230"/>
          <a:stretch/>
        </p:blipFill>
        <p:spPr bwMode="auto">
          <a:xfrm>
            <a:off x="573014" y="1120797"/>
            <a:ext cx="3733800" cy="2484120"/>
          </a:xfrm>
          <a:prstGeom prst="rect">
            <a:avLst/>
          </a:prstGeom>
          <a:ln>
            <a:noFill/>
          </a:ln>
          <a:extLst>
            <a:ext uri="{53640926-AAD7-44D8-BBD7-CCE9431645EC}">
              <a14:shadowObscured xmlns:a14="http://schemas.microsoft.com/office/drawing/2010/main"/>
            </a:ext>
          </a:extLst>
        </p:spPr>
      </p:pic>
      <p:pic>
        <p:nvPicPr>
          <p:cNvPr id="29" name="Picture 5" descr="文本&#10;&#10;AI 生成的内容可能不正确。">
            <a:extLst>
              <a:ext uri="{FF2B5EF4-FFF2-40B4-BE49-F238E27FC236}">
                <a16:creationId xmlns:a16="http://schemas.microsoft.com/office/drawing/2014/main" id="{B89AC7B2-221A-50C2-037B-A8499CF9F831}"/>
              </a:ext>
            </a:extLst>
          </p:cNvPr>
          <p:cNvPicPr>
            <a:picLocks noChangeAspect="1"/>
          </p:cNvPicPr>
          <p:nvPr/>
        </p:nvPicPr>
        <p:blipFill>
          <a:blip r:embed="rId4"/>
          <a:stretch>
            <a:fillRect/>
          </a:stretch>
        </p:blipFill>
        <p:spPr>
          <a:xfrm>
            <a:off x="4660435" y="1120797"/>
            <a:ext cx="4130675" cy="2735580"/>
          </a:xfrm>
          <a:prstGeom prst="rect">
            <a:avLst/>
          </a:prstGeom>
        </p:spPr>
      </p:pic>
      <p:sp>
        <p:nvSpPr>
          <p:cNvPr id="30" name="îŝḷîḓé-矩形: 圆角 70">
            <a:extLst>
              <a:ext uri="{FF2B5EF4-FFF2-40B4-BE49-F238E27FC236}">
                <a16:creationId xmlns:a16="http://schemas.microsoft.com/office/drawing/2014/main" id="{DDE28C7E-ACE8-3E69-4037-EC4A13F44352}"/>
              </a:ext>
            </a:extLst>
          </p:cNvPr>
          <p:cNvSpPr/>
          <p:nvPr/>
        </p:nvSpPr>
        <p:spPr>
          <a:xfrm>
            <a:off x="4660435" y="1137899"/>
            <a:ext cx="4130674" cy="2840268"/>
          </a:xfrm>
          <a:prstGeom prst="roundRect">
            <a:avLst>
              <a:gd name="adj" fmla="val 0"/>
            </a:avLst>
          </a:prstGeom>
          <a:noFill/>
          <a:ln w="6350">
            <a:solidFill>
              <a:srgbClr val="D13543"/>
            </a:solid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31" name="îŝḷîḓé-矩形: 圆角 70">
            <a:extLst>
              <a:ext uri="{FF2B5EF4-FFF2-40B4-BE49-F238E27FC236}">
                <a16:creationId xmlns:a16="http://schemas.microsoft.com/office/drawing/2014/main" id="{B9B8C629-B026-4F02-7758-1D84A547CABF}"/>
              </a:ext>
            </a:extLst>
          </p:cNvPr>
          <p:cNvSpPr/>
          <p:nvPr/>
        </p:nvSpPr>
        <p:spPr>
          <a:xfrm>
            <a:off x="419511" y="1137899"/>
            <a:ext cx="4130674" cy="2840268"/>
          </a:xfrm>
          <a:prstGeom prst="roundRect">
            <a:avLst>
              <a:gd name="adj" fmla="val 0"/>
            </a:avLst>
          </a:prstGeom>
          <a:noFill/>
          <a:ln w="6350">
            <a:solidFill>
              <a:srgbClr val="D13543"/>
            </a:solid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33" name="文本框 32">
            <a:extLst>
              <a:ext uri="{FF2B5EF4-FFF2-40B4-BE49-F238E27FC236}">
                <a16:creationId xmlns:a16="http://schemas.microsoft.com/office/drawing/2014/main" id="{2C0A96E3-D8C5-B8A9-6C31-CCAEB90AC48A}"/>
              </a:ext>
            </a:extLst>
          </p:cNvPr>
          <p:cNvSpPr txBox="1"/>
          <p:nvPr/>
        </p:nvSpPr>
        <p:spPr>
          <a:xfrm>
            <a:off x="314424" y="4081801"/>
            <a:ext cx="8476685" cy="723275"/>
          </a:xfrm>
          <a:prstGeom prst="rect">
            <a:avLst/>
          </a:prstGeom>
          <a:noFill/>
        </p:spPr>
        <p:txBody>
          <a:bodyPr wrap="square">
            <a:spAutoFit/>
          </a:bodyPr>
          <a:lstStyle/>
          <a:p>
            <a:pPr algn="just"/>
            <a:r>
              <a:rPr lang="en-US" altLang="zh-CN" sz="900" dirty="0">
                <a:latin typeface="Arial" panose="020B0604020202020204" pitchFamily="34" charset="0"/>
                <a:cs typeface="Arial" panose="020B0604020202020204" pitchFamily="34" charset="0"/>
              </a:rPr>
              <a:t>The optimized recommendations not only cover the names of cocktails but also give a brief summary in one sentence (including ingredients, alcohol content, flavor, menu, drinking scenario, etc.) ,</a:t>
            </a:r>
            <a:r>
              <a:rPr lang="zh-CN" altLang="en-US" sz="900" dirty="0">
                <a:latin typeface="Arial" panose="020B0604020202020204" pitchFamily="34" charset="0"/>
                <a:cs typeface="Arial" panose="020B0604020202020204" pitchFamily="34" charset="0"/>
              </a:rPr>
              <a:t> </a:t>
            </a:r>
            <a:r>
              <a:rPr lang="en-US" altLang="zh-CN" sz="900" dirty="0">
                <a:latin typeface="Arial" panose="020B0604020202020204" pitchFamily="34" charset="0"/>
                <a:cs typeface="Arial" panose="020B0604020202020204" pitchFamily="34" charset="0"/>
              </a:rPr>
              <a:t>which encourages users to use the search function to access more complete information online.</a:t>
            </a:r>
          </a:p>
          <a:p>
            <a:pPr algn="just">
              <a:spcBef>
                <a:spcPts val="600"/>
              </a:spcBef>
            </a:pPr>
            <a:r>
              <a:rPr lang="en-US" altLang="zh-CN" sz="900" dirty="0">
                <a:latin typeface="Arial" panose="020B0604020202020204" pitchFamily="34" charset="0"/>
                <a:cs typeface="Arial" panose="020B0604020202020204" pitchFamily="34" charset="0"/>
              </a:rPr>
              <a:t>In summary, new customers can quickly select suitable cocktails that meet their expectations by using our recommendation system, increasing their interest and willingness to purchase cocktail products.</a:t>
            </a:r>
            <a:endParaRPr lang="zh-CN" altLang="en-US" sz="900" dirty="0">
              <a:latin typeface="Arial" panose="020B0604020202020204" pitchFamily="34" charset="0"/>
              <a:cs typeface="Arial" panose="020B0604020202020204" pitchFamily="34" charset="0"/>
            </a:endParaRPr>
          </a:p>
        </p:txBody>
      </p:sp>
      <p:sp>
        <p:nvSpPr>
          <p:cNvPr id="5" name="文本框 4">
            <a:extLst>
              <a:ext uri="{FF2B5EF4-FFF2-40B4-BE49-F238E27FC236}">
                <a16:creationId xmlns:a16="http://schemas.microsoft.com/office/drawing/2014/main" id="{C8BBC67F-09DB-7517-F039-293AEF0FA6E9}"/>
              </a:ext>
            </a:extLst>
          </p:cNvPr>
          <p:cNvSpPr txBox="1"/>
          <p:nvPr/>
        </p:nvSpPr>
        <p:spPr>
          <a:xfrm>
            <a:off x="7136628" y="4988868"/>
            <a:ext cx="2142310"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(58868018)</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11</a:t>
            </a:r>
          </a:p>
        </p:txBody>
      </p:sp>
    </p:spTree>
    <p:extLst>
      <p:ext uri="{BB962C8B-B14F-4D97-AF65-F5344CB8AC3E}">
        <p14:creationId xmlns:p14="http://schemas.microsoft.com/office/powerpoint/2010/main" val="37258026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A9A37-D69E-BC80-E5B5-2C6CED76DB16}"/>
            </a:ext>
          </a:extLst>
        </p:cNvPr>
        <p:cNvGrpSpPr/>
        <p:nvPr/>
      </p:nvGrpSpPr>
      <p:grpSpPr>
        <a:xfrm>
          <a:off x="0" y="0"/>
          <a:ext cx="0" cy="0"/>
          <a:chOff x="0" y="0"/>
          <a:chExt cx="0" cy="0"/>
        </a:xfrm>
      </p:grpSpPr>
      <p:sp>
        <p:nvSpPr>
          <p:cNvPr id="28" name="îŝḷîḓé-矩形: 圆角 70">
            <a:extLst>
              <a:ext uri="{FF2B5EF4-FFF2-40B4-BE49-F238E27FC236}">
                <a16:creationId xmlns:a16="http://schemas.microsoft.com/office/drawing/2014/main" id="{598B6797-3A9F-D25D-3726-780D3688E2B5}"/>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03</a:t>
            </a:r>
            <a:endParaRPr lang="zh-CN" altLang="en-US" sz="1018" b="1" dirty="0">
              <a:latin typeface="Arial" panose="020B0604020202020204" pitchFamily="34" charset="0"/>
              <a:cs typeface="Arial" panose="020B0604020202020204" pitchFamily="34" charset="0"/>
              <a:sym typeface="+mn-lt"/>
            </a:endParaRPr>
          </a:p>
        </p:txBody>
      </p:sp>
      <p:sp>
        <p:nvSpPr>
          <p:cNvPr id="2" name="文本框 1">
            <a:extLst>
              <a:ext uri="{FF2B5EF4-FFF2-40B4-BE49-F238E27FC236}">
                <a16:creationId xmlns:a16="http://schemas.microsoft.com/office/drawing/2014/main" id="{D39ECA84-DD76-E132-521A-99F9D60922D9}"/>
              </a:ext>
            </a:extLst>
          </p:cNvPr>
          <p:cNvSpPr txBox="1"/>
          <p:nvPr/>
        </p:nvSpPr>
        <p:spPr>
          <a:xfrm>
            <a:off x="1296979" y="108683"/>
            <a:ext cx="2064989" cy="307777"/>
          </a:xfrm>
          <a:prstGeom prst="rect">
            <a:avLst/>
          </a:prstGeom>
          <a:noFill/>
        </p:spPr>
        <p:txBody>
          <a:bodyPr wrap="none" rtlCol="0">
            <a:spAutoFit/>
          </a:bodyPr>
          <a:lstStyle/>
          <a:p>
            <a:r>
              <a:rPr lang="en-US" altLang="zh-CN" sz="1400" b="1" dirty="0">
                <a:solidFill>
                  <a:srgbClr val="2D3B45"/>
                </a:solidFill>
                <a:latin typeface="Arial" panose="020B0604020202020204" pitchFamily="34" charset="0"/>
                <a:cs typeface="Arial" panose="020B0604020202020204" pitchFamily="34" charset="0"/>
                <a:sym typeface="+mn-lt"/>
              </a:rPr>
              <a:t>Results _</a:t>
            </a:r>
            <a:r>
              <a:rPr lang="en-US" altLang="zh-CN" sz="1400" b="1" dirty="0">
                <a:solidFill>
                  <a:srgbClr val="2D3B45"/>
                </a:solidFill>
                <a:latin typeface="Arial" panose="020B0604020202020204" pitchFamily="34" charset="0"/>
                <a:cs typeface="Arial" panose="020B0604020202020204" pitchFamily="34" charset="0"/>
              </a:rPr>
              <a:t> RAG results</a:t>
            </a:r>
            <a:endParaRPr lang="zh-CN" altLang="en-US" sz="1400" b="1" dirty="0">
              <a:solidFill>
                <a:srgbClr val="2D3B45"/>
              </a:solidFill>
              <a:latin typeface="Arial" panose="020B0604020202020204" pitchFamily="34" charset="0"/>
              <a:cs typeface="Arial" panose="020B0604020202020204" pitchFamily="34" charset="0"/>
              <a:sym typeface="+mn-lt"/>
            </a:endParaRPr>
          </a:p>
        </p:txBody>
      </p:sp>
      <p:sp>
        <p:nvSpPr>
          <p:cNvPr id="3" name="文本框 2">
            <a:extLst>
              <a:ext uri="{FF2B5EF4-FFF2-40B4-BE49-F238E27FC236}">
                <a16:creationId xmlns:a16="http://schemas.microsoft.com/office/drawing/2014/main" id="{845331DB-9A35-1A14-CEB5-A648BD749EC2}"/>
              </a:ext>
            </a:extLst>
          </p:cNvPr>
          <p:cNvSpPr txBox="1"/>
          <p:nvPr/>
        </p:nvSpPr>
        <p:spPr>
          <a:xfrm>
            <a:off x="257109" y="2278632"/>
            <a:ext cx="3959860" cy="784830"/>
          </a:xfrm>
          <a:prstGeom prst="rect">
            <a:avLst/>
          </a:prstGeom>
          <a:noFill/>
        </p:spPr>
        <p:txBody>
          <a:bodyPr wrap="square">
            <a:spAutoFit/>
          </a:bodyPr>
          <a:lstStyle/>
          <a:p>
            <a:pPr marL="171450" indent="-171450">
              <a:spcBef>
                <a:spcPts val="600"/>
              </a:spcBef>
              <a:buFont typeface="Arial" panose="020B0604020202020204" pitchFamily="34" charset="0"/>
              <a:buChar char="•"/>
            </a:pPr>
            <a:r>
              <a:rPr lang="en-US" altLang="zh-CN" sz="900" dirty="0" err="1">
                <a:latin typeface="Arial" panose="020B0604020202020204" pitchFamily="34" charset="0"/>
                <a:cs typeface="Arial" panose="020B0604020202020204" pitchFamily="34" charset="0"/>
              </a:rPr>
              <a:t>chunk_Size</a:t>
            </a:r>
            <a:r>
              <a:rPr lang="en-US" altLang="zh-CN" sz="900" dirty="0">
                <a:latin typeface="Arial" panose="020B0604020202020204" pitchFamily="34" charset="0"/>
                <a:cs typeface="Arial" panose="020B0604020202020204" pitchFamily="34" charset="0"/>
              </a:rPr>
              <a:t>=500 </a:t>
            </a:r>
            <a:r>
              <a:rPr lang="en-US" altLang="zh-CN" sz="900" dirty="0" err="1">
                <a:latin typeface="Arial" panose="020B0604020202020204" pitchFamily="34" charset="0"/>
                <a:cs typeface="Arial" panose="020B0604020202020204" pitchFamily="34" charset="0"/>
              </a:rPr>
              <a:t>chunk_overlap</a:t>
            </a:r>
            <a:r>
              <a:rPr lang="en-US" altLang="zh-CN" sz="900" dirty="0">
                <a:latin typeface="Arial" panose="020B0604020202020204" pitchFamily="34" charset="0"/>
                <a:cs typeface="Arial" panose="020B0604020202020204" pitchFamily="34" charset="0"/>
              </a:rPr>
              <a:t> = 50, </a:t>
            </a:r>
            <a:r>
              <a:rPr lang="en-US" altLang="zh-CN" sz="900" dirty="0" err="1">
                <a:latin typeface="Arial" panose="020B0604020202020204" pitchFamily="34" charset="0"/>
                <a:cs typeface="Arial" panose="020B0604020202020204" pitchFamily="34" charset="0"/>
              </a:rPr>
              <a:t>batch_size</a:t>
            </a:r>
            <a:r>
              <a:rPr lang="en-US" altLang="zh-CN" sz="900" dirty="0">
                <a:latin typeface="Arial" panose="020B0604020202020204" pitchFamily="34" charset="0"/>
                <a:cs typeface="Arial" panose="020B0604020202020204" pitchFamily="34" charset="0"/>
              </a:rPr>
              <a:t> = 16. The overlap can reduce information loss and improve subsequent accuracy of searching.</a:t>
            </a:r>
          </a:p>
          <a:p>
            <a:pPr marL="171450" indent="-171450">
              <a:buFont typeface="Arial" panose="020B0604020202020204" pitchFamily="34" charset="0"/>
              <a:buChar char="•"/>
            </a:pPr>
            <a:r>
              <a:rPr lang="en-US" altLang="zh-CN" sz="900" dirty="0">
                <a:latin typeface="Arial" panose="020B0604020202020204" pitchFamily="34" charset="0"/>
                <a:cs typeface="Arial" panose="020B0604020202020204" pitchFamily="34" charset="0"/>
              </a:rPr>
              <a:t>We successfully converted the information in the Cocktails.csv into vectors, then saved them in the database cocktail-</a:t>
            </a:r>
            <a:r>
              <a:rPr lang="en-US" altLang="zh-CN" sz="900" dirty="0" err="1">
                <a:latin typeface="Arial" panose="020B0604020202020204" pitchFamily="34" charset="0"/>
                <a:cs typeface="Arial" panose="020B0604020202020204" pitchFamily="34" charset="0"/>
              </a:rPr>
              <a:t>vectors.db</a:t>
            </a:r>
            <a:r>
              <a:rPr lang="en-US" altLang="zh-CN" sz="900" dirty="0">
                <a:latin typeface="Arial" panose="020B0604020202020204" pitchFamily="34" charset="0"/>
                <a:cs typeface="Arial" panose="020B0604020202020204" pitchFamily="34" charset="0"/>
              </a:rPr>
              <a:t>.</a:t>
            </a:r>
            <a:endParaRPr lang="zh-CN" altLang="en-US" sz="900" dirty="0">
              <a:latin typeface="Arial" panose="020B0604020202020204" pitchFamily="34" charset="0"/>
              <a:cs typeface="Arial" panose="020B0604020202020204" pitchFamily="34" charset="0"/>
            </a:endParaRPr>
          </a:p>
        </p:txBody>
      </p:sp>
      <p:pic>
        <p:nvPicPr>
          <p:cNvPr id="7" name="图片 6" descr="文本&#10;&#10;描述已自动生成">
            <a:extLst>
              <a:ext uri="{FF2B5EF4-FFF2-40B4-BE49-F238E27FC236}">
                <a16:creationId xmlns:a16="http://schemas.microsoft.com/office/drawing/2014/main" id="{47FC591C-3DC9-4798-9095-7AABBC26315F}"/>
              </a:ext>
            </a:extLst>
          </p:cNvPr>
          <p:cNvPicPr>
            <a:picLocks noChangeAspect="1"/>
          </p:cNvPicPr>
          <p:nvPr/>
        </p:nvPicPr>
        <p:blipFill>
          <a:blip r:embed="rId3"/>
          <a:stretch>
            <a:fillRect/>
          </a:stretch>
        </p:blipFill>
        <p:spPr>
          <a:xfrm>
            <a:off x="257109" y="1014800"/>
            <a:ext cx="3959860" cy="917575"/>
          </a:xfrm>
          <a:prstGeom prst="rect">
            <a:avLst/>
          </a:prstGeom>
        </p:spPr>
      </p:pic>
      <p:pic>
        <p:nvPicPr>
          <p:cNvPr id="8" name="图片 7" descr="图形用户界面, 文本, 应用程序&#10;&#10;描述已自动生成">
            <a:extLst>
              <a:ext uri="{FF2B5EF4-FFF2-40B4-BE49-F238E27FC236}">
                <a16:creationId xmlns:a16="http://schemas.microsoft.com/office/drawing/2014/main" id="{BF8642DB-F3EF-D768-430F-BD1F566E7F4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14277" y="1014800"/>
            <a:ext cx="1650310" cy="2602682"/>
          </a:xfrm>
          <a:prstGeom prst="rect">
            <a:avLst/>
          </a:prstGeom>
        </p:spPr>
      </p:pic>
      <p:pic>
        <p:nvPicPr>
          <p:cNvPr id="9" name="图片 8" descr="文本&#10;&#10;描述已自动生成">
            <a:extLst>
              <a:ext uri="{FF2B5EF4-FFF2-40B4-BE49-F238E27FC236}">
                <a16:creationId xmlns:a16="http://schemas.microsoft.com/office/drawing/2014/main" id="{2630B3C6-78E2-D8C5-4B46-A4784C0E6C3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54836" y="1014800"/>
            <a:ext cx="1766993" cy="2602682"/>
          </a:xfrm>
          <a:prstGeom prst="rect">
            <a:avLst/>
          </a:prstGeom>
        </p:spPr>
      </p:pic>
      <p:sp>
        <p:nvSpPr>
          <p:cNvPr id="12" name="文本框 11">
            <a:extLst>
              <a:ext uri="{FF2B5EF4-FFF2-40B4-BE49-F238E27FC236}">
                <a16:creationId xmlns:a16="http://schemas.microsoft.com/office/drawing/2014/main" id="{5C4F3BB4-2F76-397A-4B1E-19520A32029F}"/>
              </a:ext>
            </a:extLst>
          </p:cNvPr>
          <p:cNvSpPr txBox="1"/>
          <p:nvPr/>
        </p:nvSpPr>
        <p:spPr>
          <a:xfrm>
            <a:off x="4772626" y="584825"/>
            <a:ext cx="4334609" cy="261610"/>
          </a:xfrm>
          <a:prstGeom prst="rect">
            <a:avLst/>
          </a:prstGeom>
          <a:noFill/>
        </p:spPr>
        <p:txBody>
          <a:bodyPr wrap="square">
            <a:spAutoFit/>
          </a:bodyPr>
          <a:lstStyle/>
          <a:p>
            <a:r>
              <a:rPr lang="en-US" altLang="zh-CN" sz="1100" b="1" dirty="0">
                <a:latin typeface="Arial" panose="020B0604020202020204" pitchFamily="34" charset="0"/>
                <a:cs typeface="Arial" panose="020B0604020202020204" pitchFamily="34" charset="0"/>
              </a:rPr>
              <a:t>2. Data retrieval:</a:t>
            </a:r>
          </a:p>
        </p:txBody>
      </p:sp>
      <p:sp>
        <p:nvSpPr>
          <p:cNvPr id="14" name="文本框 13">
            <a:extLst>
              <a:ext uri="{FF2B5EF4-FFF2-40B4-BE49-F238E27FC236}">
                <a16:creationId xmlns:a16="http://schemas.microsoft.com/office/drawing/2014/main" id="{94E7FE70-C7B8-8EF1-CDE8-97D81B0CA82F}"/>
              </a:ext>
            </a:extLst>
          </p:cNvPr>
          <p:cNvSpPr txBox="1"/>
          <p:nvPr/>
        </p:nvSpPr>
        <p:spPr>
          <a:xfrm>
            <a:off x="174480" y="584825"/>
            <a:ext cx="4130674" cy="261610"/>
          </a:xfrm>
          <a:prstGeom prst="rect">
            <a:avLst/>
          </a:prstGeom>
          <a:noFill/>
        </p:spPr>
        <p:txBody>
          <a:bodyPr wrap="square">
            <a:spAutoFit/>
          </a:bodyPr>
          <a:lstStyle/>
          <a:p>
            <a:r>
              <a:rPr lang="en-US" altLang="zh-CN" sz="1100" b="1" dirty="0">
                <a:latin typeface="Arial" panose="020B0604020202020204" pitchFamily="34" charset="0"/>
                <a:cs typeface="Arial" panose="020B0604020202020204" pitchFamily="34" charset="0"/>
              </a:rPr>
              <a:t>1. Vector database generation: </a:t>
            </a:r>
          </a:p>
        </p:txBody>
      </p:sp>
      <p:graphicFrame>
        <p:nvGraphicFramePr>
          <p:cNvPr id="16" name="图示 15">
            <a:extLst>
              <a:ext uri="{FF2B5EF4-FFF2-40B4-BE49-F238E27FC236}">
                <a16:creationId xmlns:a16="http://schemas.microsoft.com/office/drawing/2014/main" id="{D594641C-5B4B-3284-AF0F-AA3BB3C8BB9D}"/>
              </a:ext>
            </a:extLst>
          </p:cNvPr>
          <p:cNvGraphicFramePr/>
          <p:nvPr>
            <p:extLst>
              <p:ext uri="{D42A27DB-BD31-4B8C-83A1-F6EECF244321}">
                <p14:modId xmlns:p14="http://schemas.microsoft.com/office/powerpoint/2010/main" val="1688855223"/>
              </p:ext>
            </p:extLst>
          </p:nvPr>
        </p:nvGraphicFramePr>
        <p:xfrm>
          <a:off x="3208920" y="3833664"/>
          <a:ext cx="5819692" cy="114765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cxnSp>
        <p:nvCxnSpPr>
          <p:cNvPr id="18" name="连接符: 曲线 17">
            <a:extLst>
              <a:ext uri="{FF2B5EF4-FFF2-40B4-BE49-F238E27FC236}">
                <a16:creationId xmlns:a16="http://schemas.microsoft.com/office/drawing/2014/main" id="{D78F06A4-BB88-7066-9CCB-B0AB968CEF56}"/>
              </a:ext>
            </a:extLst>
          </p:cNvPr>
          <p:cNvCxnSpPr>
            <a:cxnSpLocks/>
            <a:stCxn id="12" idx="1"/>
          </p:cNvCxnSpPr>
          <p:nvPr/>
        </p:nvCxnSpPr>
        <p:spPr>
          <a:xfrm rot="10800000" flipH="1" flipV="1">
            <a:off x="4772626" y="715630"/>
            <a:ext cx="1968798" cy="3015542"/>
          </a:xfrm>
          <a:prstGeom prst="curvedConnector4">
            <a:avLst>
              <a:gd name="adj1" fmla="val -11611"/>
              <a:gd name="adj2" fmla="val 91031"/>
            </a:avLst>
          </a:prstGeom>
          <a:ln w="9525">
            <a:solidFill>
              <a:srgbClr val="AD2B5B"/>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3E6FD953-4D42-0C99-59C6-8C69F879EF5D}"/>
              </a:ext>
            </a:extLst>
          </p:cNvPr>
          <p:cNvCxnSpPr>
            <a:cxnSpLocks/>
          </p:cNvCxnSpPr>
          <p:nvPr/>
        </p:nvCxnSpPr>
        <p:spPr>
          <a:xfrm>
            <a:off x="257109" y="846435"/>
            <a:ext cx="2016000" cy="0"/>
          </a:xfrm>
          <a:prstGeom prst="line">
            <a:avLst/>
          </a:prstGeom>
          <a:ln w="15875">
            <a:solidFill>
              <a:srgbClr val="AD2B5B"/>
            </a:solidFill>
            <a:prstDash val="soli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7A52F75E-2363-C777-2F14-881F85578E9F}"/>
              </a:ext>
            </a:extLst>
          </p:cNvPr>
          <p:cNvCxnSpPr>
            <a:cxnSpLocks/>
          </p:cNvCxnSpPr>
          <p:nvPr/>
        </p:nvCxnSpPr>
        <p:spPr>
          <a:xfrm>
            <a:off x="4856560" y="846435"/>
            <a:ext cx="2016000" cy="0"/>
          </a:xfrm>
          <a:prstGeom prst="line">
            <a:avLst/>
          </a:prstGeom>
          <a:ln w="15875">
            <a:solidFill>
              <a:srgbClr val="AD2B5B"/>
            </a:solidFill>
            <a:prstDash val="soli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7" name="îŝḷîḓé-矩形: 圆角 70">
            <a:extLst>
              <a:ext uri="{FF2B5EF4-FFF2-40B4-BE49-F238E27FC236}">
                <a16:creationId xmlns:a16="http://schemas.microsoft.com/office/drawing/2014/main" id="{6FF4974D-F373-D652-AE52-4150580FB3F6}"/>
              </a:ext>
            </a:extLst>
          </p:cNvPr>
          <p:cNvSpPr/>
          <p:nvPr/>
        </p:nvSpPr>
        <p:spPr>
          <a:xfrm>
            <a:off x="3132083" y="3785846"/>
            <a:ext cx="5975152" cy="1325170"/>
          </a:xfrm>
          <a:prstGeom prst="roundRect">
            <a:avLst>
              <a:gd name="adj" fmla="val 0"/>
            </a:avLst>
          </a:prstGeom>
          <a:noFill/>
          <a:ln w="6350">
            <a:solidFill>
              <a:srgbClr val="D13543"/>
            </a:solid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4" name="文本框 3">
            <a:extLst>
              <a:ext uri="{FF2B5EF4-FFF2-40B4-BE49-F238E27FC236}">
                <a16:creationId xmlns:a16="http://schemas.microsoft.com/office/drawing/2014/main" id="{37E4AF9A-1A17-7BED-E37E-12B70004A332}"/>
              </a:ext>
            </a:extLst>
          </p:cNvPr>
          <p:cNvSpPr txBox="1"/>
          <p:nvPr/>
        </p:nvSpPr>
        <p:spPr>
          <a:xfrm>
            <a:off x="7136628" y="4988868"/>
            <a:ext cx="2142310"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(58878190)</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12</a:t>
            </a:r>
          </a:p>
        </p:txBody>
      </p:sp>
    </p:spTree>
    <p:extLst>
      <p:ext uri="{BB962C8B-B14F-4D97-AF65-F5344CB8AC3E}">
        <p14:creationId xmlns:p14="http://schemas.microsoft.com/office/powerpoint/2010/main" val="1161381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8068EDCB-905B-4BFB-B226-10D5E5024B42}"/>
              </a:ext>
            </a:extLst>
          </p:cNvPr>
          <p:cNvGrpSpPr/>
          <p:nvPr/>
        </p:nvGrpSpPr>
        <p:grpSpPr>
          <a:xfrm>
            <a:off x="3203931" y="1251761"/>
            <a:ext cx="2856831" cy="2605585"/>
            <a:chOff x="4041030" y="1106488"/>
            <a:chExt cx="4370447" cy="3986085"/>
          </a:xfrm>
        </p:grpSpPr>
        <p:sp>
          <p:nvSpPr>
            <p:cNvPr id="6" name="KSO_Shape">
              <a:extLst>
                <a:ext uri="{FF2B5EF4-FFF2-40B4-BE49-F238E27FC236}">
                  <a16:creationId xmlns:a16="http://schemas.microsoft.com/office/drawing/2014/main" id="{613E47D5-B71D-48C8-AEDE-370A2D7115E8}"/>
                </a:ext>
              </a:extLst>
            </p:cNvPr>
            <p:cNvSpPr/>
            <p:nvPr/>
          </p:nvSpPr>
          <p:spPr>
            <a:xfrm rot="5400000">
              <a:off x="5248341" y="971620"/>
              <a:ext cx="924789" cy="1194526"/>
            </a:xfrm>
            <a:custGeom>
              <a:avLst/>
              <a:gdLst>
                <a:gd name="connsiteX0" fmla="*/ 0 w 648072"/>
                <a:gd name="connsiteY0" fmla="*/ 0 h 571214"/>
                <a:gd name="connsiteX1" fmla="*/ 648072 w 648072"/>
                <a:gd name="connsiteY1" fmla="*/ 0 h 571214"/>
                <a:gd name="connsiteX2" fmla="*/ 648072 w 648072"/>
                <a:gd name="connsiteY2" fmla="*/ 432048 h 571214"/>
                <a:gd name="connsiteX3" fmla="*/ 404753 w 648072"/>
                <a:gd name="connsiteY3" fmla="*/ 432048 h 571214"/>
                <a:gd name="connsiteX4" fmla="*/ 324037 w 648072"/>
                <a:gd name="connsiteY4" fmla="*/ 571214 h 571214"/>
                <a:gd name="connsiteX5" fmla="*/ 243321 w 648072"/>
                <a:gd name="connsiteY5" fmla="*/ 432048 h 571214"/>
                <a:gd name="connsiteX6" fmla="*/ 0 w 648072"/>
                <a:gd name="connsiteY6" fmla="*/ 432048 h 57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072" h="571214">
                  <a:moveTo>
                    <a:pt x="0" y="0"/>
                  </a:moveTo>
                  <a:lnTo>
                    <a:pt x="648072" y="0"/>
                  </a:lnTo>
                  <a:lnTo>
                    <a:pt x="648072" y="432048"/>
                  </a:lnTo>
                  <a:lnTo>
                    <a:pt x="404753" y="432048"/>
                  </a:lnTo>
                  <a:lnTo>
                    <a:pt x="324037" y="571214"/>
                  </a:lnTo>
                  <a:lnTo>
                    <a:pt x="243321" y="432048"/>
                  </a:lnTo>
                  <a:lnTo>
                    <a:pt x="0" y="432048"/>
                  </a:lnTo>
                  <a:close/>
                </a:path>
              </a:pathLst>
            </a:custGeom>
            <a:gradFill flip="none" rotWithShape="1">
              <a:gsLst>
                <a:gs pos="22000">
                  <a:srgbClr val="DA5B39"/>
                </a:gs>
                <a:gs pos="50000">
                  <a:srgbClr val="D13543"/>
                </a:gs>
                <a:gs pos="78000">
                  <a:srgbClr val="981B49"/>
                </a:gs>
              </a:gsLst>
              <a:path path="circle">
                <a:fillToRect l="100000" t="100000"/>
              </a:path>
              <a:tileRect r="-100000" b="-10000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432000"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200" dirty="0">
                <a:solidFill>
                  <a:srgbClr val="FFFFFF"/>
                </a:solidFill>
                <a:cs typeface="+mn-ea"/>
                <a:sym typeface="+mn-lt"/>
              </a:endParaRPr>
            </a:p>
          </p:txBody>
        </p:sp>
        <p:sp>
          <p:nvSpPr>
            <p:cNvPr id="7" name="KSO_Shape">
              <a:extLst>
                <a:ext uri="{FF2B5EF4-FFF2-40B4-BE49-F238E27FC236}">
                  <a16:creationId xmlns:a16="http://schemas.microsoft.com/office/drawing/2014/main" id="{182B73C5-2921-438A-8558-0C3DAF8216E2}"/>
                </a:ext>
              </a:extLst>
            </p:cNvPr>
            <p:cNvSpPr/>
            <p:nvPr/>
          </p:nvSpPr>
          <p:spPr>
            <a:xfrm rot="16200000" flipH="1">
              <a:off x="6430082" y="1896407"/>
              <a:ext cx="924788" cy="1194525"/>
            </a:xfrm>
            <a:custGeom>
              <a:avLst/>
              <a:gdLst>
                <a:gd name="connsiteX0" fmla="*/ 0 w 648072"/>
                <a:gd name="connsiteY0" fmla="*/ 0 h 571214"/>
                <a:gd name="connsiteX1" fmla="*/ 648072 w 648072"/>
                <a:gd name="connsiteY1" fmla="*/ 0 h 571214"/>
                <a:gd name="connsiteX2" fmla="*/ 648072 w 648072"/>
                <a:gd name="connsiteY2" fmla="*/ 432048 h 571214"/>
                <a:gd name="connsiteX3" fmla="*/ 404753 w 648072"/>
                <a:gd name="connsiteY3" fmla="*/ 432048 h 571214"/>
                <a:gd name="connsiteX4" fmla="*/ 324037 w 648072"/>
                <a:gd name="connsiteY4" fmla="*/ 571214 h 571214"/>
                <a:gd name="connsiteX5" fmla="*/ 243321 w 648072"/>
                <a:gd name="connsiteY5" fmla="*/ 432048 h 571214"/>
                <a:gd name="connsiteX6" fmla="*/ 0 w 648072"/>
                <a:gd name="connsiteY6" fmla="*/ 432048 h 57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072" h="571214">
                  <a:moveTo>
                    <a:pt x="0" y="0"/>
                  </a:moveTo>
                  <a:lnTo>
                    <a:pt x="648072" y="0"/>
                  </a:lnTo>
                  <a:lnTo>
                    <a:pt x="648072" y="432048"/>
                  </a:lnTo>
                  <a:lnTo>
                    <a:pt x="404753" y="432048"/>
                  </a:lnTo>
                  <a:lnTo>
                    <a:pt x="324037" y="571214"/>
                  </a:lnTo>
                  <a:lnTo>
                    <a:pt x="243321" y="432048"/>
                  </a:lnTo>
                  <a:lnTo>
                    <a:pt x="0" y="432048"/>
                  </a:lnTo>
                  <a:close/>
                </a:path>
              </a:pathLst>
            </a:custGeom>
            <a:gradFill flip="none" rotWithShape="1">
              <a:gsLst>
                <a:gs pos="48000">
                  <a:srgbClr val="7030A0"/>
                </a:gs>
                <a:gs pos="85000">
                  <a:srgbClr val="A12958"/>
                </a:gs>
              </a:gsLst>
              <a:lin ang="27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432000"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pPr>
              <a:endParaRPr lang="zh-CN" altLang="en-US" sz="1200" dirty="0">
                <a:solidFill>
                  <a:srgbClr val="FFFFFF"/>
                </a:solidFill>
                <a:cs typeface="+mn-ea"/>
                <a:sym typeface="+mn-lt"/>
              </a:endParaRPr>
            </a:p>
          </p:txBody>
        </p:sp>
        <p:cxnSp>
          <p:nvCxnSpPr>
            <p:cNvPr id="11" name="直接连接符 10">
              <a:extLst>
                <a:ext uri="{FF2B5EF4-FFF2-40B4-BE49-F238E27FC236}">
                  <a16:creationId xmlns:a16="http://schemas.microsoft.com/office/drawing/2014/main" id="{50F191AA-928E-417A-BE97-E41CAB1BA623}"/>
                </a:ext>
              </a:extLst>
            </p:cNvPr>
            <p:cNvCxnSpPr>
              <a:cxnSpLocks/>
            </p:cNvCxnSpPr>
            <p:nvPr/>
          </p:nvCxnSpPr>
          <p:spPr>
            <a:xfrm>
              <a:off x="7475225" y="2503104"/>
              <a:ext cx="93625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14272823-F093-4991-B517-D174086ECAFD}"/>
                </a:ext>
              </a:extLst>
            </p:cNvPr>
            <p:cNvCxnSpPr>
              <a:cxnSpLocks/>
            </p:cNvCxnSpPr>
            <p:nvPr/>
          </p:nvCxnSpPr>
          <p:spPr>
            <a:xfrm>
              <a:off x="4201517" y="1565827"/>
              <a:ext cx="93625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091435C7-B9EA-42AE-83FE-41763BE3BB83}"/>
                </a:ext>
              </a:extLst>
            </p:cNvPr>
            <p:cNvSpPr/>
            <p:nvPr/>
          </p:nvSpPr>
          <p:spPr>
            <a:xfrm>
              <a:off x="5242723" y="1357003"/>
              <a:ext cx="1165338" cy="376675"/>
            </a:xfrm>
            <a:prstGeom prst="rect">
              <a:avLst/>
            </a:prstGeom>
          </p:spPr>
          <p:txBody>
            <a:bodyPr wrap="none">
              <a:spAutoFit/>
            </a:bodyPr>
            <a:lstStyle/>
            <a:p>
              <a:pPr algn="ctr"/>
              <a:r>
                <a:rPr lang="en-US" altLang="zh-CN" sz="1000" b="1" dirty="0">
                  <a:solidFill>
                    <a:schemeClr val="bg1"/>
                  </a:solidFill>
                  <a:latin typeface="Arial" panose="020B0604020202020204" pitchFamily="34" charset="0"/>
                  <a:cs typeface="Arial" panose="020B0604020202020204" pitchFamily="34" charset="0"/>
                  <a:sym typeface="+mn-lt"/>
                </a:rPr>
                <a:t>Fine-tune</a:t>
              </a:r>
            </a:p>
          </p:txBody>
        </p:sp>
        <p:sp>
          <p:nvSpPr>
            <p:cNvPr id="19" name="矩形 18">
              <a:extLst>
                <a:ext uri="{FF2B5EF4-FFF2-40B4-BE49-F238E27FC236}">
                  <a16:creationId xmlns:a16="http://schemas.microsoft.com/office/drawing/2014/main" id="{D12F33B9-777A-48D5-BE48-EF2036ACF82E}"/>
                </a:ext>
              </a:extLst>
            </p:cNvPr>
            <p:cNvSpPr/>
            <p:nvPr/>
          </p:nvSpPr>
          <p:spPr>
            <a:xfrm>
              <a:off x="6555728" y="4668813"/>
              <a:ext cx="282606" cy="423760"/>
            </a:xfrm>
            <a:prstGeom prst="rect">
              <a:avLst/>
            </a:prstGeom>
          </p:spPr>
          <p:txBody>
            <a:bodyPr wrap="none">
              <a:spAutoFit/>
            </a:bodyPr>
            <a:lstStyle/>
            <a:p>
              <a:pPr algn="ctr"/>
              <a:endParaRPr lang="zh-CN" altLang="en-US" sz="1200" dirty="0">
                <a:solidFill>
                  <a:schemeClr val="bg1"/>
                </a:solidFill>
                <a:cs typeface="+mn-ea"/>
                <a:sym typeface="+mn-lt"/>
              </a:endParaRPr>
            </a:p>
          </p:txBody>
        </p:sp>
        <p:sp>
          <p:nvSpPr>
            <p:cNvPr id="21" name="椭圆 20">
              <a:extLst>
                <a:ext uri="{FF2B5EF4-FFF2-40B4-BE49-F238E27FC236}">
                  <a16:creationId xmlns:a16="http://schemas.microsoft.com/office/drawing/2014/main" id="{EA6502EF-727E-4A87-A6D5-9F82F73250D4}"/>
                </a:ext>
              </a:extLst>
            </p:cNvPr>
            <p:cNvSpPr/>
            <p:nvPr/>
          </p:nvSpPr>
          <p:spPr>
            <a:xfrm>
              <a:off x="4041030" y="1457815"/>
              <a:ext cx="216023" cy="216023"/>
            </a:xfrm>
            <a:prstGeom prst="ellipse">
              <a:avLst/>
            </a:prstGeom>
            <a:gradFill flip="none" rotWithShape="1">
              <a:gsLst>
                <a:gs pos="22000">
                  <a:srgbClr val="DA5B39"/>
                </a:gs>
                <a:gs pos="50000">
                  <a:srgbClr val="D13543"/>
                </a:gs>
                <a:gs pos="78000">
                  <a:srgbClr val="981B49"/>
                </a:gs>
              </a:gsLst>
              <a:lin ang="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cs typeface="+mn-ea"/>
                <a:sym typeface="+mn-lt"/>
              </a:endParaRPr>
            </a:p>
          </p:txBody>
        </p:sp>
      </p:grpSp>
      <p:sp>
        <p:nvSpPr>
          <p:cNvPr id="26" name="文本框 25">
            <a:extLst>
              <a:ext uri="{FF2B5EF4-FFF2-40B4-BE49-F238E27FC236}">
                <a16:creationId xmlns:a16="http://schemas.microsoft.com/office/drawing/2014/main" id="{67E6875B-4CF0-4341-B116-8018DC99DA9D}"/>
              </a:ext>
            </a:extLst>
          </p:cNvPr>
          <p:cNvSpPr txBox="1"/>
          <p:nvPr/>
        </p:nvSpPr>
        <p:spPr>
          <a:xfrm>
            <a:off x="146269" y="978436"/>
            <a:ext cx="3071404" cy="1107996"/>
          </a:xfrm>
          <a:prstGeom prst="rect">
            <a:avLst/>
          </a:prstGeom>
          <a:noFill/>
        </p:spPr>
        <p:txBody>
          <a:bodyPr wrap="square" rtlCol="0">
            <a:spAutoFit/>
          </a:bodyPr>
          <a:lstStyle/>
          <a:p>
            <a:pPr algn="just">
              <a:spcBef>
                <a:spcPts val="600"/>
              </a:spcBef>
            </a:pPr>
            <a:r>
              <a:rPr lang="en-US" altLang="zh-CN" sz="1100" b="1" dirty="0">
                <a:latin typeface="Arial" panose="020B0604020202020204" pitchFamily="34" charset="0"/>
                <a:cs typeface="Arial" panose="020B0604020202020204" pitchFamily="34" charset="0"/>
                <a:sym typeface="+mn-lt"/>
              </a:rPr>
              <a:t>Hardware and data issues</a:t>
            </a:r>
            <a:r>
              <a:rPr lang="en-US" altLang="zh-CN" sz="1100" dirty="0">
                <a:latin typeface="Arial" panose="020B0604020202020204" pitchFamily="34" charset="0"/>
                <a:cs typeface="Arial" panose="020B0604020202020204" pitchFamily="34" charset="0"/>
                <a:sym typeface="+mn-lt"/>
              </a:rPr>
              <a:t>: </a:t>
            </a: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sym typeface="+mn-lt"/>
              </a:rPr>
              <a:t>only used 2 sets of dialogues for fine-tuning</a:t>
            </a:r>
          </a:p>
          <a:p>
            <a:pPr algn="just">
              <a:spcBef>
                <a:spcPts val="600"/>
              </a:spcBef>
            </a:pPr>
            <a:r>
              <a:rPr lang="en-US" altLang="zh-CN" sz="1100" b="1" dirty="0">
                <a:latin typeface="Arial" panose="020B0604020202020204" pitchFamily="34" charset="0"/>
                <a:cs typeface="Arial" panose="020B0604020202020204" pitchFamily="34" charset="0"/>
                <a:sym typeface="+mn-lt"/>
              </a:rPr>
              <a:t>Few attempts for parameter settings</a:t>
            </a:r>
            <a:r>
              <a:rPr lang="en-US" altLang="zh-CN" sz="1100" dirty="0">
                <a:latin typeface="Arial" panose="020B0604020202020204" pitchFamily="34" charset="0"/>
                <a:cs typeface="Arial" panose="020B0604020202020204" pitchFamily="34" charset="0"/>
                <a:sym typeface="+mn-lt"/>
              </a:rPr>
              <a:t>: </a:t>
            </a: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sym typeface="+mn-lt"/>
              </a:rPr>
              <a:t>tried two times with relatively good results, might not be the best choice. </a:t>
            </a:r>
          </a:p>
        </p:txBody>
      </p:sp>
      <p:sp>
        <p:nvSpPr>
          <p:cNvPr id="33" name="文本框 32">
            <a:extLst>
              <a:ext uri="{FF2B5EF4-FFF2-40B4-BE49-F238E27FC236}">
                <a16:creationId xmlns:a16="http://schemas.microsoft.com/office/drawing/2014/main" id="{EAB9212C-71CC-D0BF-A96C-861A0B6D8058}"/>
              </a:ext>
            </a:extLst>
          </p:cNvPr>
          <p:cNvSpPr txBox="1"/>
          <p:nvPr/>
        </p:nvSpPr>
        <p:spPr>
          <a:xfrm>
            <a:off x="1296979" y="108683"/>
            <a:ext cx="2656433" cy="307777"/>
          </a:xfrm>
          <a:prstGeom prst="rect">
            <a:avLst/>
          </a:prstGeom>
          <a:noFill/>
        </p:spPr>
        <p:txBody>
          <a:bodyPr wrap="none" rtlCol="0">
            <a:spAutoFit/>
          </a:bodyPr>
          <a:lstStyle/>
          <a:p>
            <a:r>
              <a:rPr lang="en-US" altLang="zh-CN" sz="1400" b="1" dirty="0">
                <a:solidFill>
                  <a:srgbClr val="2D3B45"/>
                </a:solidFill>
                <a:latin typeface="Arial" panose="020B0604020202020204" pitchFamily="34" charset="0"/>
                <a:cs typeface="Arial" panose="020B0604020202020204" pitchFamily="34" charset="0"/>
                <a:sym typeface="+mn-lt"/>
              </a:rPr>
              <a:t>Limitations and Future Work </a:t>
            </a:r>
            <a:endParaRPr lang="zh-CN" altLang="en-US" sz="1400" b="1" dirty="0">
              <a:solidFill>
                <a:schemeClr val="bg2">
                  <a:lumMod val="10000"/>
                </a:schemeClr>
              </a:solidFill>
              <a:latin typeface="Arial" panose="020B0604020202020204" pitchFamily="34" charset="0"/>
              <a:cs typeface="Arial" panose="020B0604020202020204" pitchFamily="34" charset="0"/>
              <a:sym typeface="+mn-lt"/>
            </a:endParaRPr>
          </a:p>
        </p:txBody>
      </p:sp>
      <p:sp>
        <p:nvSpPr>
          <p:cNvPr id="34" name="îŝḷîḓé-矩形: 圆角 70">
            <a:extLst>
              <a:ext uri="{FF2B5EF4-FFF2-40B4-BE49-F238E27FC236}">
                <a16:creationId xmlns:a16="http://schemas.microsoft.com/office/drawing/2014/main" id="{42F4F6C2-4CC4-A625-A3DC-CD71FE2290C3}"/>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04</a:t>
            </a:r>
            <a:endParaRPr lang="zh-CN" altLang="en-US" sz="1018" b="1" dirty="0">
              <a:latin typeface="Arial" panose="020B0604020202020204" pitchFamily="34" charset="0"/>
              <a:cs typeface="Arial" panose="020B0604020202020204" pitchFamily="34" charset="0"/>
              <a:sym typeface="+mn-lt"/>
            </a:endParaRPr>
          </a:p>
        </p:txBody>
      </p:sp>
      <p:sp>
        <p:nvSpPr>
          <p:cNvPr id="3" name="矩形 2">
            <a:extLst>
              <a:ext uri="{FF2B5EF4-FFF2-40B4-BE49-F238E27FC236}">
                <a16:creationId xmlns:a16="http://schemas.microsoft.com/office/drawing/2014/main" id="{60092025-A359-79B9-C92C-640F500C9830}"/>
              </a:ext>
            </a:extLst>
          </p:cNvPr>
          <p:cNvSpPr/>
          <p:nvPr/>
        </p:nvSpPr>
        <p:spPr>
          <a:xfrm>
            <a:off x="4675042" y="1952298"/>
            <a:ext cx="583814" cy="400110"/>
          </a:xfrm>
          <a:prstGeom prst="rect">
            <a:avLst/>
          </a:prstGeom>
        </p:spPr>
        <p:txBody>
          <a:bodyPr wrap="none">
            <a:spAutoFit/>
          </a:bodyPr>
          <a:lstStyle/>
          <a:p>
            <a:pPr algn="ctr"/>
            <a:r>
              <a:rPr lang="en-US" altLang="zh-CN" sz="1000" b="1" dirty="0">
                <a:solidFill>
                  <a:schemeClr val="bg1"/>
                </a:solidFill>
                <a:latin typeface="Arial" panose="020B0604020202020204" pitchFamily="34" charset="0"/>
                <a:cs typeface="Arial" panose="020B0604020202020204" pitchFamily="34" charset="0"/>
                <a:sym typeface="+mn-lt"/>
              </a:rPr>
              <a:t>Future</a:t>
            </a:r>
          </a:p>
          <a:p>
            <a:pPr algn="ctr"/>
            <a:r>
              <a:rPr lang="en-US" altLang="zh-CN" sz="1000" b="1" dirty="0">
                <a:solidFill>
                  <a:schemeClr val="bg1"/>
                </a:solidFill>
                <a:latin typeface="Arial" panose="020B0604020202020204" pitchFamily="34" charset="0"/>
                <a:cs typeface="Arial" panose="020B0604020202020204" pitchFamily="34" charset="0"/>
                <a:sym typeface="+mn-lt"/>
              </a:rPr>
              <a:t>work</a:t>
            </a:r>
            <a:endParaRPr lang="zh-CN" altLang="en-US" sz="1000" b="1" dirty="0">
              <a:solidFill>
                <a:schemeClr val="bg1"/>
              </a:solidFill>
              <a:latin typeface="Arial" panose="020B0604020202020204" pitchFamily="34" charset="0"/>
              <a:cs typeface="Arial" panose="020B0604020202020204" pitchFamily="34" charset="0"/>
              <a:sym typeface="+mn-lt"/>
            </a:endParaRPr>
          </a:p>
        </p:txBody>
      </p:sp>
      <p:sp>
        <p:nvSpPr>
          <p:cNvPr id="41" name="KSO_Shape">
            <a:extLst>
              <a:ext uri="{FF2B5EF4-FFF2-40B4-BE49-F238E27FC236}">
                <a16:creationId xmlns:a16="http://schemas.microsoft.com/office/drawing/2014/main" id="{60C2B845-4264-60C7-08AD-0B73414188A3}"/>
              </a:ext>
            </a:extLst>
          </p:cNvPr>
          <p:cNvSpPr/>
          <p:nvPr/>
        </p:nvSpPr>
        <p:spPr>
          <a:xfrm rot="5400000">
            <a:off x="4008996" y="3093652"/>
            <a:ext cx="604507" cy="780826"/>
          </a:xfrm>
          <a:custGeom>
            <a:avLst/>
            <a:gdLst>
              <a:gd name="connsiteX0" fmla="*/ 0 w 648072"/>
              <a:gd name="connsiteY0" fmla="*/ 0 h 571214"/>
              <a:gd name="connsiteX1" fmla="*/ 648072 w 648072"/>
              <a:gd name="connsiteY1" fmla="*/ 0 h 571214"/>
              <a:gd name="connsiteX2" fmla="*/ 648072 w 648072"/>
              <a:gd name="connsiteY2" fmla="*/ 432048 h 571214"/>
              <a:gd name="connsiteX3" fmla="*/ 404753 w 648072"/>
              <a:gd name="connsiteY3" fmla="*/ 432048 h 571214"/>
              <a:gd name="connsiteX4" fmla="*/ 324037 w 648072"/>
              <a:gd name="connsiteY4" fmla="*/ 571214 h 571214"/>
              <a:gd name="connsiteX5" fmla="*/ 243321 w 648072"/>
              <a:gd name="connsiteY5" fmla="*/ 432048 h 571214"/>
              <a:gd name="connsiteX6" fmla="*/ 0 w 648072"/>
              <a:gd name="connsiteY6" fmla="*/ 432048 h 57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072" h="571214">
                <a:moveTo>
                  <a:pt x="0" y="0"/>
                </a:moveTo>
                <a:lnTo>
                  <a:pt x="648072" y="0"/>
                </a:lnTo>
                <a:lnTo>
                  <a:pt x="648072" y="432048"/>
                </a:lnTo>
                <a:lnTo>
                  <a:pt x="404753" y="432048"/>
                </a:lnTo>
                <a:lnTo>
                  <a:pt x="324037" y="571214"/>
                </a:lnTo>
                <a:lnTo>
                  <a:pt x="243321" y="432048"/>
                </a:lnTo>
                <a:lnTo>
                  <a:pt x="0" y="432048"/>
                </a:lnTo>
                <a:close/>
              </a:path>
            </a:pathLst>
          </a:custGeom>
          <a:gradFill>
            <a:gsLst>
              <a:gs pos="22000">
                <a:srgbClr val="DA5B39"/>
              </a:gs>
              <a:gs pos="50000">
                <a:srgbClr val="D13543"/>
              </a:gs>
              <a:gs pos="78000">
                <a:srgbClr val="981B49"/>
              </a:gs>
            </a:gsLst>
            <a:path path="circle">
              <a:fillToRect l="100000" t="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432000"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200" dirty="0">
              <a:solidFill>
                <a:srgbClr val="FFFFFF"/>
              </a:solidFill>
              <a:cs typeface="+mn-ea"/>
              <a:sym typeface="+mn-lt"/>
            </a:endParaRPr>
          </a:p>
        </p:txBody>
      </p:sp>
      <p:sp>
        <p:nvSpPr>
          <p:cNvPr id="42" name="KSO_Shape">
            <a:extLst>
              <a:ext uri="{FF2B5EF4-FFF2-40B4-BE49-F238E27FC236}">
                <a16:creationId xmlns:a16="http://schemas.microsoft.com/office/drawing/2014/main" id="{6AAC2AE3-ABFF-0370-BA20-124D02EE0CFC}"/>
              </a:ext>
            </a:extLst>
          </p:cNvPr>
          <p:cNvSpPr/>
          <p:nvPr/>
        </p:nvSpPr>
        <p:spPr>
          <a:xfrm rot="16200000" flipH="1">
            <a:off x="4781465" y="3698158"/>
            <a:ext cx="604506" cy="780825"/>
          </a:xfrm>
          <a:custGeom>
            <a:avLst/>
            <a:gdLst>
              <a:gd name="connsiteX0" fmla="*/ 0 w 648072"/>
              <a:gd name="connsiteY0" fmla="*/ 0 h 571214"/>
              <a:gd name="connsiteX1" fmla="*/ 648072 w 648072"/>
              <a:gd name="connsiteY1" fmla="*/ 0 h 571214"/>
              <a:gd name="connsiteX2" fmla="*/ 648072 w 648072"/>
              <a:gd name="connsiteY2" fmla="*/ 432048 h 571214"/>
              <a:gd name="connsiteX3" fmla="*/ 404753 w 648072"/>
              <a:gd name="connsiteY3" fmla="*/ 432048 h 571214"/>
              <a:gd name="connsiteX4" fmla="*/ 324037 w 648072"/>
              <a:gd name="connsiteY4" fmla="*/ 571214 h 571214"/>
              <a:gd name="connsiteX5" fmla="*/ 243321 w 648072"/>
              <a:gd name="connsiteY5" fmla="*/ 432048 h 571214"/>
              <a:gd name="connsiteX6" fmla="*/ 0 w 648072"/>
              <a:gd name="connsiteY6" fmla="*/ 432048 h 57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072" h="571214">
                <a:moveTo>
                  <a:pt x="0" y="0"/>
                </a:moveTo>
                <a:lnTo>
                  <a:pt x="648072" y="0"/>
                </a:lnTo>
                <a:lnTo>
                  <a:pt x="648072" y="432048"/>
                </a:lnTo>
                <a:lnTo>
                  <a:pt x="404753" y="432048"/>
                </a:lnTo>
                <a:lnTo>
                  <a:pt x="324037" y="571214"/>
                </a:lnTo>
                <a:lnTo>
                  <a:pt x="243321" y="432048"/>
                </a:lnTo>
                <a:lnTo>
                  <a:pt x="0" y="432048"/>
                </a:lnTo>
                <a:close/>
              </a:path>
            </a:pathLst>
          </a:custGeom>
          <a:gradFill flip="none" rotWithShape="1">
            <a:gsLst>
              <a:gs pos="42000">
                <a:srgbClr val="7030A0"/>
              </a:gs>
              <a:gs pos="78000">
                <a:srgbClr val="A12958"/>
              </a:gs>
            </a:gsLst>
            <a:path path="circle">
              <a:fillToRect r="100000" b="100000"/>
            </a:path>
            <a:tileRect l="-100000" t="-10000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432000"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pPr>
            <a:endParaRPr lang="zh-CN" altLang="en-US" sz="1200" dirty="0">
              <a:solidFill>
                <a:srgbClr val="FFFFFF"/>
              </a:solidFill>
              <a:cs typeface="+mn-ea"/>
              <a:sym typeface="+mn-lt"/>
            </a:endParaRPr>
          </a:p>
        </p:txBody>
      </p:sp>
      <p:cxnSp>
        <p:nvCxnSpPr>
          <p:cNvPr id="43" name="直接连接符 10">
            <a:extLst>
              <a:ext uri="{FF2B5EF4-FFF2-40B4-BE49-F238E27FC236}">
                <a16:creationId xmlns:a16="http://schemas.microsoft.com/office/drawing/2014/main" id="{28FE38FC-F3EC-C2E5-42B1-7C0850CBBF29}"/>
              </a:ext>
            </a:extLst>
          </p:cNvPr>
          <p:cNvCxnSpPr>
            <a:cxnSpLocks/>
          </p:cNvCxnSpPr>
          <p:nvPr/>
        </p:nvCxnSpPr>
        <p:spPr>
          <a:xfrm>
            <a:off x="5464644" y="4094737"/>
            <a:ext cx="612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12">
            <a:extLst>
              <a:ext uri="{FF2B5EF4-FFF2-40B4-BE49-F238E27FC236}">
                <a16:creationId xmlns:a16="http://schemas.microsoft.com/office/drawing/2014/main" id="{046E703A-416C-26F2-0FAD-4AA1E5FAF454}"/>
              </a:ext>
            </a:extLst>
          </p:cNvPr>
          <p:cNvCxnSpPr>
            <a:cxnSpLocks/>
          </p:cNvCxnSpPr>
          <p:nvPr/>
        </p:nvCxnSpPr>
        <p:spPr>
          <a:xfrm>
            <a:off x="3308836" y="3484723"/>
            <a:ext cx="612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7" name="矩形 46">
            <a:extLst>
              <a:ext uri="{FF2B5EF4-FFF2-40B4-BE49-F238E27FC236}">
                <a16:creationId xmlns:a16="http://schemas.microsoft.com/office/drawing/2014/main" id="{5E8D1520-FEAF-CEA7-1052-7D43E47FDF80}"/>
              </a:ext>
            </a:extLst>
          </p:cNvPr>
          <p:cNvSpPr/>
          <p:nvPr/>
        </p:nvSpPr>
        <p:spPr>
          <a:xfrm>
            <a:off x="4175448" y="3356693"/>
            <a:ext cx="470000" cy="246221"/>
          </a:xfrm>
          <a:prstGeom prst="rect">
            <a:avLst/>
          </a:prstGeom>
        </p:spPr>
        <p:txBody>
          <a:bodyPr wrap="none">
            <a:spAutoFit/>
          </a:bodyPr>
          <a:lstStyle/>
          <a:p>
            <a:pPr algn="ctr"/>
            <a:r>
              <a:rPr lang="en-US" altLang="zh-CN" sz="1000" b="1" dirty="0">
                <a:solidFill>
                  <a:schemeClr val="bg1"/>
                </a:solidFill>
                <a:latin typeface="Arial" panose="020B0604020202020204" pitchFamily="34" charset="0"/>
                <a:cs typeface="Arial" panose="020B0604020202020204" pitchFamily="34" charset="0"/>
                <a:sym typeface="+mn-lt"/>
              </a:rPr>
              <a:t>RAG</a:t>
            </a:r>
            <a:endParaRPr lang="zh-CN" altLang="en-US" sz="1000" b="1" dirty="0">
              <a:solidFill>
                <a:schemeClr val="bg1"/>
              </a:solidFill>
              <a:latin typeface="Arial" panose="020B0604020202020204" pitchFamily="34" charset="0"/>
              <a:cs typeface="Arial" panose="020B0604020202020204" pitchFamily="34" charset="0"/>
              <a:sym typeface="+mn-lt"/>
            </a:endParaRPr>
          </a:p>
        </p:txBody>
      </p:sp>
      <p:sp>
        <p:nvSpPr>
          <p:cNvPr id="48" name="矩形 47">
            <a:extLst>
              <a:ext uri="{FF2B5EF4-FFF2-40B4-BE49-F238E27FC236}">
                <a16:creationId xmlns:a16="http://schemas.microsoft.com/office/drawing/2014/main" id="{37B48B1C-F21D-B90F-48DC-50BDE88620AE}"/>
              </a:ext>
            </a:extLst>
          </p:cNvPr>
          <p:cNvSpPr/>
          <p:nvPr/>
        </p:nvSpPr>
        <p:spPr>
          <a:xfrm>
            <a:off x="4694805" y="3882348"/>
            <a:ext cx="583813" cy="400110"/>
          </a:xfrm>
          <a:prstGeom prst="rect">
            <a:avLst/>
          </a:prstGeom>
        </p:spPr>
        <p:txBody>
          <a:bodyPr wrap="none">
            <a:spAutoFit/>
          </a:bodyPr>
          <a:lstStyle/>
          <a:p>
            <a:pPr algn="ctr"/>
            <a:r>
              <a:rPr lang="en-US" altLang="zh-CN" sz="1000" b="1" dirty="0">
                <a:solidFill>
                  <a:schemeClr val="bg1"/>
                </a:solidFill>
                <a:latin typeface="Arial" panose="020B0604020202020204" pitchFamily="34" charset="0"/>
                <a:cs typeface="Arial" panose="020B0604020202020204" pitchFamily="34" charset="0"/>
                <a:sym typeface="+mn-lt"/>
              </a:rPr>
              <a:t>Future</a:t>
            </a:r>
          </a:p>
          <a:p>
            <a:pPr algn="ctr"/>
            <a:r>
              <a:rPr lang="en-US" altLang="zh-CN" sz="1000" b="1" dirty="0">
                <a:solidFill>
                  <a:schemeClr val="bg1"/>
                </a:solidFill>
                <a:latin typeface="Arial" panose="020B0604020202020204" pitchFamily="34" charset="0"/>
                <a:cs typeface="Arial" panose="020B0604020202020204" pitchFamily="34" charset="0"/>
                <a:sym typeface="+mn-lt"/>
              </a:rPr>
              <a:t>work</a:t>
            </a:r>
            <a:endParaRPr lang="zh-CN" altLang="en-US" sz="1000" b="1" dirty="0">
              <a:solidFill>
                <a:schemeClr val="bg1"/>
              </a:solidFill>
              <a:latin typeface="Arial" panose="020B0604020202020204" pitchFamily="34" charset="0"/>
              <a:cs typeface="Arial" panose="020B0604020202020204" pitchFamily="34" charset="0"/>
              <a:sym typeface="+mn-lt"/>
            </a:endParaRPr>
          </a:p>
        </p:txBody>
      </p:sp>
      <p:sp>
        <p:nvSpPr>
          <p:cNvPr id="49" name="文本框 48">
            <a:extLst>
              <a:ext uri="{FF2B5EF4-FFF2-40B4-BE49-F238E27FC236}">
                <a16:creationId xmlns:a16="http://schemas.microsoft.com/office/drawing/2014/main" id="{D3EBB879-D4A9-650D-8A3D-2924F7F078D0}"/>
              </a:ext>
            </a:extLst>
          </p:cNvPr>
          <p:cNvSpPr txBox="1"/>
          <p:nvPr/>
        </p:nvSpPr>
        <p:spPr>
          <a:xfrm>
            <a:off x="146269" y="2478560"/>
            <a:ext cx="3100676" cy="1492716"/>
          </a:xfrm>
          <a:prstGeom prst="rect">
            <a:avLst/>
          </a:prstGeom>
          <a:noFill/>
        </p:spPr>
        <p:txBody>
          <a:bodyPr wrap="square" rtlCol="0">
            <a:spAutoFit/>
          </a:bodyPr>
          <a:lstStyle/>
          <a:p>
            <a:pPr algn="just">
              <a:spcBef>
                <a:spcPts val="600"/>
              </a:spcBef>
            </a:pPr>
            <a:r>
              <a:rPr lang="en-US" altLang="zh-CN" sz="1100" b="1" dirty="0">
                <a:latin typeface="Arial" panose="020B0604020202020204" pitchFamily="34" charset="0"/>
                <a:cs typeface="Arial" panose="020B0604020202020204" pitchFamily="34" charset="0"/>
                <a:sym typeface="+mn-lt"/>
              </a:rPr>
              <a:t>Text length limitation: </a:t>
            </a:r>
          </a:p>
          <a:p>
            <a:pPr marL="171450" indent="-171450" algn="just">
              <a:spcBef>
                <a:spcPts val="600"/>
              </a:spcBef>
              <a:buFont typeface="Arial" panose="020B0604020202020204" pitchFamily="34" charset="0"/>
              <a:buChar char="•"/>
            </a:pPr>
            <a:r>
              <a:rPr lang="en-US" altLang="zh-CN" sz="900" dirty="0" err="1">
                <a:latin typeface="Arial" panose="020B0604020202020204" pitchFamily="34" charset="0"/>
                <a:cs typeface="Arial" panose="020B0604020202020204" pitchFamily="34" charset="0"/>
                <a:sym typeface="+mn-lt"/>
              </a:rPr>
              <a:t>parse_cocktail_content</a:t>
            </a:r>
            <a:r>
              <a:rPr lang="en-US" altLang="zh-CN" sz="900" dirty="0">
                <a:latin typeface="Arial" panose="020B0604020202020204" pitchFamily="34" charset="0"/>
                <a:cs typeface="Arial" panose="020B0604020202020204" pitchFamily="34" charset="0"/>
                <a:sym typeface="+mn-lt"/>
              </a:rPr>
              <a:t> = 200, which means only the first 200 words will be checked for the menu similarity filtering. It may affect the accuracy of the answers.</a:t>
            </a:r>
          </a:p>
          <a:p>
            <a:pPr algn="just">
              <a:spcBef>
                <a:spcPts val="600"/>
              </a:spcBef>
            </a:pPr>
            <a:r>
              <a:rPr lang="en-US" altLang="zh-CN" sz="1100" b="1" dirty="0">
                <a:latin typeface="Arial" panose="020B0604020202020204" pitchFamily="34" charset="0"/>
                <a:cs typeface="Arial" panose="020B0604020202020204" pitchFamily="34" charset="0"/>
                <a:sym typeface="+mn-lt"/>
              </a:rPr>
              <a:t>Answer completeness: </a:t>
            </a:r>
          </a:p>
          <a:p>
            <a:pPr marL="171450" indent="-171450" algn="just">
              <a:spcBef>
                <a:spcPts val="600"/>
              </a:spcBef>
              <a:buFont typeface="Arial" panose="020B0604020202020204" pitchFamily="34" charset="0"/>
              <a:buChar char="•"/>
            </a:pPr>
            <a:r>
              <a:rPr lang="en-US" altLang="zh-CN" sz="900" dirty="0" err="1">
                <a:latin typeface="Arial" panose="020B0604020202020204" pitchFamily="34" charset="0"/>
                <a:cs typeface="Arial" panose="020B0604020202020204" pitchFamily="34" charset="0"/>
                <a:sym typeface="+mn-lt"/>
              </a:rPr>
              <a:t>top_n</a:t>
            </a:r>
            <a:r>
              <a:rPr lang="en-US" altLang="zh-CN" sz="900" dirty="0">
                <a:latin typeface="Arial" panose="020B0604020202020204" pitchFamily="34" charset="0"/>
                <a:cs typeface="Arial" panose="020B0604020202020204" pitchFamily="34" charset="0"/>
                <a:sym typeface="+mn-lt"/>
              </a:rPr>
              <a:t> =</a:t>
            </a:r>
            <a:r>
              <a:rPr lang="zh-CN" altLang="en-US" sz="900" dirty="0">
                <a:latin typeface="Arial" panose="020B0604020202020204" pitchFamily="34" charset="0"/>
                <a:cs typeface="Arial" panose="020B0604020202020204" pitchFamily="34" charset="0"/>
                <a:sym typeface="+mn-lt"/>
              </a:rPr>
              <a:t> </a:t>
            </a:r>
            <a:r>
              <a:rPr lang="en-US" altLang="zh-CN" sz="900" dirty="0">
                <a:latin typeface="Arial" panose="020B0604020202020204" pitchFamily="34" charset="0"/>
                <a:cs typeface="Arial" panose="020B0604020202020204" pitchFamily="34" charset="0"/>
                <a:sym typeface="+mn-lt"/>
              </a:rPr>
              <a:t>3, which means the function will return the top 3 results most relevant to the query. It may affect the comprehensiveness of the answer. </a:t>
            </a:r>
          </a:p>
        </p:txBody>
      </p:sp>
      <p:sp>
        <p:nvSpPr>
          <p:cNvPr id="50" name="文本框 49">
            <a:extLst>
              <a:ext uri="{FF2B5EF4-FFF2-40B4-BE49-F238E27FC236}">
                <a16:creationId xmlns:a16="http://schemas.microsoft.com/office/drawing/2014/main" id="{BF944B96-1E8D-D9E9-A436-97FEAE89756F}"/>
              </a:ext>
            </a:extLst>
          </p:cNvPr>
          <p:cNvSpPr txBox="1"/>
          <p:nvPr/>
        </p:nvSpPr>
        <p:spPr>
          <a:xfrm>
            <a:off x="6120591" y="1622621"/>
            <a:ext cx="3026968" cy="1431161"/>
          </a:xfrm>
          <a:prstGeom prst="rect">
            <a:avLst/>
          </a:prstGeom>
          <a:noFill/>
        </p:spPr>
        <p:txBody>
          <a:bodyPr wrap="square" rtlCol="0">
            <a:spAutoFit/>
          </a:bodyPr>
          <a:lstStyle/>
          <a:p>
            <a:pPr algn="just">
              <a:spcBef>
                <a:spcPts val="600"/>
              </a:spcBef>
            </a:pPr>
            <a:r>
              <a:rPr lang="en-US" altLang="zh-CN" sz="1100" b="1" dirty="0">
                <a:latin typeface="Arial" panose="020B0604020202020204" pitchFamily="34" charset="0"/>
                <a:cs typeface="Arial" panose="020B0604020202020204" pitchFamily="34" charset="0"/>
                <a:sym typeface="+mn-lt"/>
              </a:rPr>
              <a:t>More fine-tuning data</a:t>
            </a:r>
          </a:p>
          <a:p>
            <a:pPr algn="just">
              <a:spcBef>
                <a:spcPts val="600"/>
              </a:spcBef>
            </a:pPr>
            <a:r>
              <a:rPr lang="en-US" altLang="zh-CN" sz="1100" b="1" dirty="0">
                <a:latin typeface="Arial" panose="020B0604020202020204" pitchFamily="34" charset="0"/>
                <a:cs typeface="Arial" panose="020B0604020202020204" pitchFamily="34" charset="0"/>
                <a:sym typeface="+mn-lt"/>
              </a:rPr>
              <a:t>More advanced devices. </a:t>
            </a:r>
          </a:p>
          <a:p>
            <a:pPr algn="just">
              <a:spcBef>
                <a:spcPts val="600"/>
              </a:spcBef>
            </a:pPr>
            <a:r>
              <a:rPr lang="en-US" altLang="zh-CN" sz="1100" b="1" dirty="0">
                <a:latin typeface="Arial" panose="020B0604020202020204" pitchFamily="34" charset="0"/>
                <a:cs typeface="Arial" panose="020B0604020202020204" pitchFamily="34" charset="0"/>
                <a:sym typeface="+mn-lt"/>
              </a:rPr>
              <a:t>Ensure data updates</a:t>
            </a:r>
            <a:endParaRPr lang="en-US" altLang="zh-CN" sz="900" dirty="0">
              <a:latin typeface="Arial" panose="020B0604020202020204" pitchFamily="34" charset="0"/>
              <a:cs typeface="Arial" panose="020B0604020202020204" pitchFamily="34" charset="0"/>
              <a:sym typeface="+mn-lt"/>
            </a:endParaRP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sym typeface="+mn-lt"/>
              </a:rPr>
              <a:t>external website links can be considered</a:t>
            </a:r>
          </a:p>
          <a:p>
            <a:pPr algn="just">
              <a:spcBef>
                <a:spcPts val="600"/>
              </a:spcBef>
            </a:pPr>
            <a:r>
              <a:rPr lang="en-US" altLang="zh-CN" sz="1100" b="1" dirty="0">
                <a:latin typeface="Arial" panose="020B0604020202020204" pitchFamily="34" charset="0"/>
                <a:cs typeface="Arial" panose="020B0604020202020204" pitchFamily="34" charset="0"/>
                <a:sym typeface="+mn-lt"/>
              </a:rPr>
              <a:t>Find the most efficient parameter values</a:t>
            </a: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sym typeface="+mn-lt"/>
              </a:rPr>
              <a:t>epoch, batch_2, </a:t>
            </a:r>
            <a:r>
              <a:rPr lang="en-US" altLang="zh-CN" sz="900" dirty="0" err="1">
                <a:latin typeface="Arial" panose="020B0604020202020204" pitchFamily="34" charset="0"/>
                <a:cs typeface="Arial" panose="020B0604020202020204" pitchFamily="34" charset="0"/>
                <a:sym typeface="+mn-lt"/>
              </a:rPr>
              <a:t>learning_rate</a:t>
            </a:r>
            <a:endParaRPr lang="en-US" altLang="zh-CN" sz="900" dirty="0">
              <a:latin typeface="Arial" panose="020B0604020202020204" pitchFamily="34" charset="0"/>
              <a:cs typeface="Arial" panose="020B0604020202020204" pitchFamily="34" charset="0"/>
              <a:sym typeface="+mn-lt"/>
            </a:endParaRPr>
          </a:p>
        </p:txBody>
      </p:sp>
      <p:sp>
        <p:nvSpPr>
          <p:cNvPr id="52" name="文本框 51">
            <a:extLst>
              <a:ext uri="{FF2B5EF4-FFF2-40B4-BE49-F238E27FC236}">
                <a16:creationId xmlns:a16="http://schemas.microsoft.com/office/drawing/2014/main" id="{42068382-F9A4-9DEE-6E98-0F8D8A87EA25}"/>
              </a:ext>
            </a:extLst>
          </p:cNvPr>
          <p:cNvSpPr txBox="1"/>
          <p:nvPr/>
        </p:nvSpPr>
        <p:spPr>
          <a:xfrm>
            <a:off x="6147531" y="3534399"/>
            <a:ext cx="2992823" cy="969496"/>
          </a:xfrm>
          <a:prstGeom prst="rect">
            <a:avLst/>
          </a:prstGeom>
          <a:noFill/>
        </p:spPr>
        <p:txBody>
          <a:bodyPr wrap="square" rtlCol="0">
            <a:spAutoFit/>
          </a:bodyPr>
          <a:lstStyle/>
          <a:p>
            <a:pPr algn="just">
              <a:spcBef>
                <a:spcPts val="600"/>
              </a:spcBef>
            </a:pPr>
            <a:r>
              <a:rPr lang="en-US" altLang="zh-CN" sz="1100" b="1" dirty="0">
                <a:latin typeface="Arial" panose="020B0604020202020204" pitchFamily="34" charset="0"/>
                <a:cs typeface="Arial" panose="020B0604020202020204" pitchFamily="34" charset="0"/>
                <a:sym typeface="+mn-lt"/>
              </a:rPr>
              <a:t>Try different parameter values </a:t>
            </a:r>
          </a:p>
          <a:p>
            <a:pPr marL="171450" indent="-171450" algn="just">
              <a:spcBef>
                <a:spcPts val="600"/>
              </a:spcBef>
              <a:buFont typeface="Arial" panose="020B0604020202020204" pitchFamily="34" charset="0"/>
              <a:buChar char="•"/>
            </a:pPr>
            <a:r>
              <a:rPr lang="en-US" altLang="zh-CN" sz="900" dirty="0" err="1">
                <a:latin typeface="Arial" panose="020B0604020202020204" pitchFamily="34" charset="0"/>
                <a:cs typeface="Arial" panose="020B0604020202020204" pitchFamily="34" charset="0"/>
                <a:sym typeface="+mn-lt"/>
              </a:rPr>
              <a:t>top_n</a:t>
            </a:r>
            <a:r>
              <a:rPr lang="en-US" altLang="zh-CN" sz="900" dirty="0">
                <a:latin typeface="Arial" panose="020B0604020202020204" pitchFamily="34" charset="0"/>
                <a:cs typeface="Arial" panose="020B0604020202020204" pitchFamily="34" charset="0"/>
                <a:sym typeface="+mn-lt"/>
              </a:rPr>
              <a:t> and </a:t>
            </a:r>
            <a:r>
              <a:rPr lang="en-US" altLang="zh-CN" sz="900" dirty="0" err="1">
                <a:latin typeface="Arial" panose="020B0604020202020204" pitchFamily="34" charset="0"/>
                <a:cs typeface="Arial" panose="020B0604020202020204" pitchFamily="34" charset="0"/>
                <a:sym typeface="+mn-lt"/>
              </a:rPr>
              <a:t>parse_cocktail_content</a:t>
            </a:r>
            <a:endParaRPr lang="en-US" altLang="zh-CN" sz="900" dirty="0">
              <a:latin typeface="Arial" panose="020B0604020202020204" pitchFamily="34" charset="0"/>
              <a:cs typeface="Arial" panose="020B0604020202020204" pitchFamily="34" charset="0"/>
              <a:sym typeface="+mn-lt"/>
            </a:endParaRP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sym typeface="+mn-lt"/>
              </a:rPr>
              <a:t>Besides, we can try different external models rather than </a:t>
            </a:r>
            <a:r>
              <a:rPr lang="en-US" altLang="zh-CN" sz="900" dirty="0" err="1">
                <a:latin typeface="Arial" panose="020B0604020202020204" pitchFamily="34" charset="0"/>
                <a:cs typeface="Arial" panose="020B0604020202020204" pitchFamily="34" charset="0"/>
                <a:sym typeface="+mn-lt"/>
              </a:rPr>
              <a:t>openrouter.ai</a:t>
            </a:r>
            <a:r>
              <a:rPr lang="en-US" altLang="zh-CN" sz="900" dirty="0">
                <a:latin typeface="Arial" panose="020B0604020202020204" pitchFamily="34" charset="0"/>
                <a:cs typeface="Arial" panose="020B0604020202020204" pitchFamily="34" charset="0"/>
                <a:sym typeface="+mn-lt"/>
              </a:rPr>
              <a:t> to generate answers and find the most suitable models.</a:t>
            </a:r>
          </a:p>
        </p:txBody>
      </p:sp>
      <p:sp>
        <p:nvSpPr>
          <p:cNvPr id="8" name="椭圆 7">
            <a:extLst>
              <a:ext uri="{FF2B5EF4-FFF2-40B4-BE49-F238E27FC236}">
                <a16:creationId xmlns:a16="http://schemas.microsoft.com/office/drawing/2014/main" id="{83B7F83F-D6D7-4F6E-0BC3-A9C1310D110A}"/>
              </a:ext>
            </a:extLst>
          </p:cNvPr>
          <p:cNvSpPr/>
          <p:nvPr/>
        </p:nvSpPr>
        <p:spPr>
          <a:xfrm>
            <a:off x="3188077" y="3409199"/>
            <a:ext cx="141208" cy="141208"/>
          </a:xfrm>
          <a:prstGeom prst="ellipse">
            <a:avLst/>
          </a:prstGeom>
          <a:gradFill flip="none" rotWithShape="1">
            <a:gsLst>
              <a:gs pos="22000">
                <a:srgbClr val="DA5B39"/>
              </a:gs>
              <a:gs pos="50000">
                <a:srgbClr val="D13543"/>
              </a:gs>
              <a:gs pos="78000">
                <a:srgbClr val="981B49"/>
              </a:gs>
            </a:gsLst>
            <a:lin ang="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cs typeface="+mn-ea"/>
              <a:sym typeface="+mn-lt"/>
            </a:endParaRPr>
          </a:p>
        </p:txBody>
      </p:sp>
      <p:sp>
        <p:nvSpPr>
          <p:cNvPr id="9" name="椭圆 8">
            <a:extLst>
              <a:ext uri="{FF2B5EF4-FFF2-40B4-BE49-F238E27FC236}">
                <a16:creationId xmlns:a16="http://schemas.microsoft.com/office/drawing/2014/main" id="{492C19C1-5F24-C001-E0EA-59885B89AD48}"/>
              </a:ext>
            </a:extLst>
          </p:cNvPr>
          <p:cNvSpPr/>
          <p:nvPr/>
        </p:nvSpPr>
        <p:spPr>
          <a:xfrm>
            <a:off x="6027921" y="2087916"/>
            <a:ext cx="141208" cy="141208"/>
          </a:xfrm>
          <a:prstGeom prst="ellipse">
            <a:avLst/>
          </a:prstGeom>
          <a:gradFill flip="none" rotWithShape="1">
            <a:gsLst>
              <a:gs pos="22000">
                <a:srgbClr val="DA5B39"/>
              </a:gs>
              <a:gs pos="50000">
                <a:srgbClr val="D13543"/>
              </a:gs>
              <a:gs pos="78000">
                <a:srgbClr val="981B49"/>
              </a:gs>
            </a:gsLst>
            <a:lin ang="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cs typeface="+mn-ea"/>
              <a:sym typeface="+mn-lt"/>
            </a:endParaRPr>
          </a:p>
        </p:txBody>
      </p:sp>
      <p:sp>
        <p:nvSpPr>
          <p:cNvPr id="10" name="椭圆 9">
            <a:extLst>
              <a:ext uri="{FF2B5EF4-FFF2-40B4-BE49-F238E27FC236}">
                <a16:creationId xmlns:a16="http://schemas.microsoft.com/office/drawing/2014/main" id="{58345ED7-B2C0-CF28-21D8-90FAE60CB68C}"/>
              </a:ext>
            </a:extLst>
          </p:cNvPr>
          <p:cNvSpPr/>
          <p:nvPr/>
        </p:nvSpPr>
        <p:spPr>
          <a:xfrm>
            <a:off x="6027921" y="4024133"/>
            <a:ext cx="141208" cy="141208"/>
          </a:xfrm>
          <a:prstGeom prst="ellipse">
            <a:avLst/>
          </a:prstGeom>
          <a:gradFill flip="none" rotWithShape="1">
            <a:gsLst>
              <a:gs pos="22000">
                <a:srgbClr val="DA5B39"/>
              </a:gs>
              <a:gs pos="50000">
                <a:srgbClr val="D13543"/>
              </a:gs>
              <a:gs pos="78000">
                <a:srgbClr val="981B49"/>
              </a:gs>
            </a:gsLst>
            <a:lin ang="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cs typeface="+mn-ea"/>
              <a:sym typeface="+mn-lt"/>
            </a:endParaRPr>
          </a:p>
        </p:txBody>
      </p:sp>
      <p:sp>
        <p:nvSpPr>
          <p:cNvPr id="2" name="文本框 1">
            <a:extLst>
              <a:ext uri="{FF2B5EF4-FFF2-40B4-BE49-F238E27FC236}">
                <a16:creationId xmlns:a16="http://schemas.microsoft.com/office/drawing/2014/main" id="{7E160C27-8DAC-4E54-B5C0-1E7D70907904}"/>
              </a:ext>
            </a:extLst>
          </p:cNvPr>
          <p:cNvSpPr txBox="1"/>
          <p:nvPr/>
        </p:nvSpPr>
        <p:spPr>
          <a:xfrm>
            <a:off x="7136628" y="4984512"/>
            <a:ext cx="2142310"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 (58553950)</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13</a:t>
            </a:r>
          </a:p>
        </p:txBody>
      </p:sp>
    </p:spTree>
    <p:extLst>
      <p:ext uri="{BB962C8B-B14F-4D97-AF65-F5344CB8AC3E}">
        <p14:creationId xmlns:p14="http://schemas.microsoft.com/office/powerpoint/2010/main" val="4208468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BC2A075A-DE8E-4021-AFEE-26A5D5FE2ED0}"/>
              </a:ext>
            </a:extLst>
          </p:cNvPr>
          <p:cNvCxnSpPr>
            <a:cxnSpLocks/>
          </p:cNvCxnSpPr>
          <p:nvPr/>
        </p:nvCxnSpPr>
        <p:spPr>
          <a:xfrm>
            <a:off x="315310" y="2690313"/>
            <a:ext cx="8676286" cy="0"/>
          </a:xfrm>
          <a:prstGeom prst="line">
            <a:avLst/>
          </a:prstGeom>
          <a:ln>
            <a:solidFill>
              <a:srgbClr val="D13543"/>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849C8872-4B74-4D32-A630-520F9E17BDD6}"/>
              </a:ext>
            </a:extLst>
          </p:cNvPr>
          <p:cNvCxnSpPr>
            <a:cxnSpLocks/>
          </p:cNvCxnSpPr>
          <p:nvPr/>
        </p:nvCxnSpPr>
        <p:spPr>
          <a:xfrm>
            <a:off x="4564565" y="1291501"/>
            <a:ext cx="0" cy="2880000"/>
          </a:xfrm>
          <a:prstGeom prst="line">
            <a:avLst/>
          </a:prstGeom>
          <a:ln>
            <a:solidFill>
              <a:srgbClr val="D13543"/>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4E8CA72-6F97-4243-B5DB-EB542DED9F58}"/>
              </a:ext>
            </a:extLst>
          </p:cNvPr>
          <p:cNvCxnSpPr>
            <a:cxnSpLocks/>
          </p:cNvCxnSpPr>
          <p:nvPr/>
        </p:nvCxnSpPr>
        <p:spPr>
          <a:xfrm>
            <a:off x="2193460" y="1261299"/>
            <a:ext cx="0" cy="2880000"/>
          </a:xfrm>
          <a:prstGeom prst="line">
            <a:avLst/>
          </a:prstGeom>
          <a:ln>
            <a:solidFill>
              <a:srgbClr val="D13543"/>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70ED4356-02B6-4740-AB8B-663759D4FA9C}"/>
              </a:ext>
            </a:extLst>
          </p:cNvPr>
          <p:cNvSpPr txBox="1"/>
          <p:nvPr/>
        </p:nvSpPr>
        <p:spPr>
          <a:xfrm>
            <a:off x="262718" y="1643038"/>
            <a:ext cx="1968863" cy="961802"/>
          </a:xfrm>
          <a:prstGeom prst="rect">
            <a:avLst/>
          </a:prstGeom>
          <a:noFill/>
        </p:spPr>
        <p:txBody>
          <a:bodyPr wrap="square" rtlCol="0">
            <a:spAutoFit/>
          </a:bodyPr>
          <a:lstStyle/>
          <a:p>
            <a:pPr algn="ctr">
              <a:spcBef>
                <a:spcPts val="600"/>
              </a:spcBef>
            </a:pP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QU </a:t>
            </a:r>
            <a:r>
              <a:rPr lang="en-US" altLang="zh-CN" sz="1050" b="1" dirty="0" err="1">
                <a:solidFill>
                  <a:schemeClr val="tx1">
                    <a:lumMod val="95000"/>
                    <a:lumOff val="5000"/>
                  </a:schemeClr>
                </a:solidFill>
                <a:latin typeface="Arial" panose="020B0604020202020204" pitchFamily="34" charset="0"/>
                <a:cs typeface="Arial" panose="020B0604020202020204" pitchFamily="34" charset="0"/>
                <a:sym typeface="+mn-lt"/>
              </a:rPr>
              <a:t>Xinzhu</a:t>
            </a: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 (58553950)</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Data pre-processing</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Project Report writing (Result section; Limitation &amp; Future Work section)</a:t>
            </a:r>
          </a:p>
        </p:txBody>
      </p:sp>
      <p:sp>
        <p:nvSpPr>
          <p:cNvPr id="22" name="文本框 21">
            <a:extLst>
              <a:ext uri="{FF2B5EF4-FFF2-40B4-BE49-F238E27FC236}">
                <a16:creationId xmlns:a16="http://schemas.microsoft.com/office/drawing/2014/main" id="{3C18A58D-D6BC-2D7C-E1B0-3E74168FDCA2}"/>
              </a:ext>
            </a:extLst>
          </p:cNvPr>
          <p:cNvSpPr txBox="1"/>
          <p:nvPr/>
        </p:nvSpPr>
        <p:spPr>
          <a:xfrm>
            <a:off x="1296979" y="108683"/>
            <a:ext cx="4201471" cy="307777"/>
          </a:xfrm>
          <a:prstGeom prst="rect">
            <a:avLst/>
          </a:prstGeom>
          <a:noFill/>
        </p:spPr>
        <p:txBody>
          <a:bodyPr wrap="none" rtlCol="0">
            <a:spAutoFit/>
          </a:bodyPr>
          <a:lstStyle/>
          <a:p>
            <a:r>
              <a:rPr lang="en-US" altLang="zh-CN" sz="1400" b="1" dirty="0">
                <a:solidFill>
                  <a:srgbClr val="2D3B45"/>
                </a:solidFill>
                <a:latin typeface="Arial" panose="020B0604020202020204" pitchFamily="34" charset="0"/>
                <a:cs typeface="Arial" panose="020B0604020202020204" pitchFamily="34" charset="0"/>
                <a:sym typeface="+mn-lt"/>
              </a:rPr>
              <a:t>Work Allocation (Ranked in no particular order)</a:t>
            </a:r>
            <a:endParaRPr lang="zh-CN" altLang="en-US" sz="1400" b="1" dirty="0">
              <a:solidFill>
                <a:schemeClr val="bg2">
                  <a:lumMod val="10000"/>
                </a:schemeClr>
              </a:solidFill>
              <a:latin typeface="Arial" panose="020B0604020202020204" pitchFamily="34" charset="0"/>
              <a:cs typeface="Arial" panose="020B0604020202020204" pitchFamily="34" charset="0"/>
              <a:sym typeface="+mn-lt"/>
            </a:endParaRPr>
          </a:p>
        </p:txBody>
      </p:sp>
      <p:sp>
        <p:nvSpPr>
          <p:cNvPr id="23" name="îŝḷîḓé-矩形: 圆角 70">
            <a:extLst>
              <a:ext uri="{FF2B5EF4-FFF2-40B4-BE49-F238E27FC236}">
                <a16:creationId xmlns:a16="http://schemas.microsoft.com/office/drawing/2014/main" id="{0C140DC1-75C4-A267-941D-347845FF0F4E}"/>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05</a:t>
            </a:r>
            <a:endParaRPr lang="zh-CN" altLang="en-US" sz="1018" b="1" dirty="0">
              <a:latin typeface="Arial" panose="020B0604020202020204" pitchFamily="34" charset="0"/>
              <a:cs typeface="Arial" panose="020B0604020202020204" pitchFamily="34" charset="0"/>
              <a:sym typeface="+mn-lt"/>
            </a:endParaRPr>
          </a:p>
        </p:txBody>
      </p:sp>
      <p:cxnSp>
        <p:nvCxnSpPr>
          <p:cNvPr id="29" name="直接连接符 28">
            <a:extLst>
              <a:ext uri="{FF2B5EF4-FFF2-40B4-BE49-F238E27FC236}">
                <a16:creationId xmlns:a16="http://schemas.microsoft.com/office/drawing/2014/main" id="{CC473103-E3FE-1DEF-B69D-90B27627AB64}"/>
              </a:ext>
            </a:extLst>
          </p:cNvPr>
          <p:cNvCxnSpPr>
            <a:cxnSpLocks/>
          </p:cNvCxnSpPr>
          <p:nvPr/>
        </p:nvCxnSpPr>
        <p:spPr>
          <a:xfrm>
            <a:off x="6957649" y="1325465"/>
            <a:ext cx="0" cy="2880000"/>
          </a:xfrm>
          <a:prstGeom prst="line">
            <a:avLst/>
          </a:prstGeom>
          <a:ln>
            <a:solidFill>
              <a:srgbClr val="D13543"/>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35" name="图形 34" descr="女性形象 纯色填充">
            <a:extLst>
              <a:ext uri="{FF2B5EF4-FFF2-40B4-BE49-F238E27FC236}">
                <a16:creationId xmlns:a16="http://schemas.microsoft.com/office/drawing/2014/main" id="{E2D03A24-596B-CE2C-3E81-480ADB3161B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90573" y="1330470"/>
            <a:ext cx="313153" cy="313153"/>
          </a:xfrm>
          <a:prstGeom prst="rect">
            <a:avLst/>
          </a:prstGeom>
          <a:effectLst>
            <a:outerShdw blurRad="50800" dist="38100" dir="2700000" algn="tl" rotWithShape="0">
              <a:prstClr val="black">
                <a:alpha val="40000"/>
              </a:prstClr>
            </a:outerShdw>
          </a:effectLst>
        </p:spPr>
      </p:pic>
      <p:pic>
        <p:nvPicPr>
          <p:cNvPr id="37" name="图形 36" descr="男性形象 纯色填充">
            <a:extLst>
              <a:ext uri="{FF2B5EF4-FFF2-40B4-BE49-F238E27FC236}">
                <a16:creationId xmlns:a16="http://schemas.microsoft.com/office/drawing/2014/main" id="{0FFA036E-5577-DDA5-38CA-14CF75D34BC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17076" y="1318408"/>
            <a:ext cx="337277" cy="337277"/>
          </a:xfrm>
          <a:prstGeom prst="rect">
            <a:avLst/>
          </a:prstGeom>
          <a:effectLst>
            <a:outerShdw blurRad="50800" dist="38100" dir="2700000" algn="tl" rotWithShape="0">
              <a:prstClr val="black">
                <a:alpha val="40000"/>
              </a:prstClr>
            </a:outerShdw>
          </a:effectLst>
        </p:spPr>
      </p:pic>
      <p:sp>
        <p:nvSpPr>
          <p:cNvPr id="38" name="文本框 37">
            <a:extLst>
              <a:ext uri="{FF2B5EF4-FFF2-40B4-BE49-F238E27FC236}">
                <a16:creationId xmlns:a16="http://schemas.microsoft.com/office/drawing/2014/main" id="{07332784-EA0B-F283-55CB-3E8F7B69CC60}"/>
              </a:ext>
            </a:extLst>
          </p:cNvPr>
          <p:cNvSpPr txBox="1"/>
          <p:nvPr/>
        </p:nvSpPr>
        <p:spPr>
          <a:xfrm>
            <a:off x="2205868" y="1643038"/>
            <a:ext cx="2315386" cy="823302"/>
          </a:xfrm>
          <a:prstGeom prst="rect">
            <a:avLst/>
          </a:prstGeom>
          <a:noFill/>
        </p:spPr>
        <p:txBody>
          <a:bodyPr wrap="square" rtlCol="0">
            <a:spAutoFit/>
          </a:bodyPr>
          <a:lstStyle/>
          <a:p>
            <a:pPr algn="ctr">
              <a:spcBef>
                <a:spcPts val="600"/>
              </a:spcBef>
            </a:pP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ZHENG </a:t>
            </a:r>
            <a:r>
              <a:rPr lang="en-US" altLang="zh-CN" sz="1050" b="1" dirty="0" err="1">
                <a:solidFill>
                  <a:schemeClr val="tx1">
                    <a:lumMod val="95000"/>
                    <a:lumOff val="5000"/>
                  </a:schemeClr>
                </a:solidFill>
                <a:latin typeface="Arial" panose="020B0604020202020204" pitchFamily="34" charset="0"/>
                <a:cs typeface="Arial" panose="020B0604020202020204" pitchFamily="34" charset="0"/>
                <a:sym typeface="+mn-lt"/>
              </a:rPr>
              <a:t>Yiyang</a:t>
            </a: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 (58838131)</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Data pre-processing</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Project Report writing (Challenge section) and overall editing</a:t>
            </a:r>
          </a:p>
        </p:txBody>
      </p:sp>
      <p:sp>
        <p:nvSpPr>
          <p:cNvPr id="39" name="文本框 38">
            <a:extLst>
              <a:ext uri="{FF2B5EF4-FFF2-40B4-BE49-F238E27FC236}">
                <a16:creationId xmlns:a16="http://schemas.microsoft.com/office/drawing/2014/main" id="{8DD45F34-5A7F-FB19-369C-93B19C793926}"/>
              </a:ext>
            </a:extLst>
          </p:cNvPr>
          <p:cNvSpPr txBox="1"/>
          <p:nvPr/>
        </p:nvSpPr>
        <p:spPr>
          <a:xfrm>
            <a:off x="4564565" y="1643038"/>
            <a:ext cx="2442299" cy="1038746"/>
          </a:xfrm>
          <a:prstGeom prst="rect">
            <a:avLst/>
          </a:prstGeom>
          <a:noFill/>
        </p:spPr>
        <p:txBody>
          <a:bodyPr wrap="square" rtlCol="0">
            <a:spAutoFit/>
          </a:bodyPr>
          <a:lstStyle/>
          <a:p>
            <a:pPr algn="ctr">
              <a:spcBef>
                <a:spcPts val="600"/>
              </a:spcBef>
            </a:pP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FENG </a:t>
            </a:r>
            <a:r>
              <a:rPr lang="en-US" altLang="zh-CN" sz="1050" b="1" dirty="0" err="1">
                <a:solidFill>
                  <a:schemeClr val="tx1">
                    <a:lumMod val="95000"/>
                    <a:lumOff val="5000"/>
                  </a:schemeClr>
                </a:solidFill>
                <a:latin typeface="Arial" panose="020B0604020202020204" pitchFamily="34" charset="0"/>
                <a:cs typeface="Arial" panose="020B0604020202020204" pitchFamily="34" charset="0"/>
                <a:sym typeface="+mn-lt"/>
              </a:rPr>
              <a:t>Yiming</a:t>
            </a: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 (58868018)</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Front-end &amp; Back-end development </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Fine-tuning work</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Communicating details with report writers</a:t>
            </a:r>
          </a:p>
        </p:txBody>
      </p:sp>
      <p:pic>
        <p:nvPicPr>
          <p:cNvPr id="40" name="图形 39" descr="女性形象 纯色填充">
            <a:extLst>
              <a:ext uri="{FF2B5EF4-FFF2-40B4-BE49-F238E27FC236}">
                <a16:creationId xmlns:a16="http://schemas.microsoft.com/office/drawing/2014/main" id="{276C457E-A0A8-9847-C391-96E7AA8336D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35188" y="1330470"/>
            <a:ext cx="313153" cy="313153"/>
          </a:xfrm>
          <a:prstGeom prst="rect">
            <a:avLst/>
          </a:prstGeom>
          <a:effectLst>
            <a:outerShdw blurRad="50800" dist="38100" dir="2700000" algn="tl" rotWithShape="0">
              <a:prstClr val="black">
                <a:alpha val="40000"/>
              </a:prstClr>
            </a:outerShdw>
          </a:effectLst>
        </p:spPr>
      </p:pic>
      <p:pic>
        <p:nvPicPr>
          <p:cNvPr id="41" name="图形 40" descr="男性形象 纯色填充">
            <a:extLst>
              <a:ext uri="{FF2B5EF4-FFF2-40B4-BE49-F238E27FC236}">
                <a16:creationId xmlns:a16="http://schemas.microsoft.com/office/drawing/2014/main" id="{41843A47-1B93-515C-14F2-9367B912713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21758" y="2755225"/>
            <a:ext cx="327912" cy="327912"/>
          </a:xfrm>
          <a:prstGeom prst="rect">
            <a:avLst/>
          </a:prstGeom>
          <a:effectLst>
            <a:outerShdw blurRad="50800" dist="38100" dir="2700000" algn="tl" rotWithShape="0">
              <a:prstClr val="black">
                <a:alpha val="40000"/>
              </a:prstClr>
            </a:outerShdw>
          </a:effectLst>
        </p:spPr>
      </p:pic>
      <p:sp>
        <p:nvSpPr>
          <p:cNvPr id="42" name="文本框 41">
            <a:extLst>
              <a:ext uri="{FF2B5EF4-FFF2-40B4-BE49-F238E27FC236}">
                <a16:creationId xmlns:a16="http://schemas.microsoft.com/office/drawing/2014/main" id="{D59EBF40-79A1-5045-36C2-D8A2FCA048CD}"/>
              </a:ext>
            </a:extLst>
          </p:cNvPr>
          <p:cNvSpPr txBox="1"/>
          <p:nvPr/>
        </p:nvSpPr>
        <p:spPr>
          <a:xfrm>
            <a:off x="4593621" y="3076324"/>
            <a:ext cx="2384186" cy="1038746"/>
          </a:xfrm>
          <a:prstGeom prst="rect">
            <a:avLst/>
          </a:prstGeom>
          <a:noFill/>
        </p:spPr>
        <p:txBody>
          <a:bodyPr wrap="square" rtlCol="0">
            <a:spAutoFit/>
          </a:bodyPr>
          <a:lstStyle/>
          <a:p>
            <a:pPr algn="ctr">
              <a:spcBef>
                <a:spcPts val="600"/>
              </a:spcBef>
            </a:pP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WANG </a:t>
            </a:r>
            <a:r>
              <a:rPr lang="en-US" altLang="zh-CN" sz="1050" b="1" dirty="0" err="1">
                <a:solidFill>
                  <a:schemeClr val="tx1">
                    <a:lumMod val="95000"/>
                    <a:lumOff val="5000"/>
                  </a:schemeClr>
                </a:solidFill>
                <a:latin typeface="Arial" panose="020B0604020202020204" pitchFamily="34" charset="0"/>
                <a:cs typeface="Arial" panose="020B0604020202020204" pitchFamily="34" charset="0"/>
                <a:sym typeface="+mn-lt"/>
              </a:rPr>
              <a:t>Chenghao</a:t>
            </a: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 (58581879)</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Front-end &amp; Back-end development </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Fine-tuning work</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Communicating details with report writers</a:t>
            </a:r>
          </a:p>
        </p:txBody>
      </p:sp>
      <p:sp>
        <p:nvSpPr>
          <p:cNvPr id="43" name="文本框 42">
            <a:extLst>
              <a:ext uri="{FF2B5EF4-FFF2-40B4-BE49-F238E27FC236}">
                <a16:creationId xmlns:a16="http://schemas.microsoft.com/office/drawing/2014/main" id="{17F647C9-FBC3-4519-2223-038B7D2337F7}"/>
              </a:ext>
            </a:extLst>
          </p:cNvPr>
          <p:cNvSpPr txBox="1"/>
          <p:nvPr/>
        </p:nvSpPr>
        <p:spPr>
          <a:xfrm>
            <a:off x="2205868" y="3076324"/>
            <a:ext cx="2371792" cy="1038746"/>
          </a:xfrm>
          <a:prstGeom prst="rect">
            <a:avLst/>
          </a:prstGeom>
          <a:noFill/>
        </p:spPr>
        <p:txBody>
          <a:bodyPr wrap="square" rtlCol="0">
            <a:spAutoFit/>
          </a:bodyPr>
          <a:lstStyle/>
          <a:p>
            <a:pPr algn="ctr">
              <a:spcBef>
                <a:spcPts val="600"/>
              </a:spcBef>
            </a:pP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JIANG </a:t>
            </a:r>
            <a:r>
              <a:rPr lang="en-US" altLang="zh-CN" sz="1050" b="1" dirty="0" err="1">
                <a:solidFill>
                  <a:schemeClr val="tx1">
                    <a:lumMod val="95000"/>
                    <a:lumOff val="5000"/>
                  </a:schemeClr>
                </a:solidFill>
                <a:latin typeface="Arial" panose="020B0604020202020204" pitchFamily="34" charset="0"/>
                <a:cs typeface="Arial" panose="020B0604020202020204" pitchFamily="34" charset="0"/>
                <a:sym typeface="+mn-lt"/>
              </a:rPr>
              <a:t>Yihui</a:t>
            </a: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 (58878190)</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Front-end &amp; Back-end development, organize code files</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RAG work</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Participate in report discussions</a:t>
            </a:r>
          </a:p>
        </p:txBody>
      </p:sp>
      <p:sp>
        <p:nvSpPr>
          <p:cNvPr id="45" name="文本框 44">
            <a:extLst>
              <a:ext uri="{FF2B5EF4-FFF2-40B4-BE49-F238E27FC236}">
                <a16:creationId xmlns:a16="http://schemas.microsoft.com/office/drawing/2014/main" id="{FB43B0DB-903A-9268-8DE0-5000F7C4B08A}"/>
              </a:ext>
            </a:extLst>
          </p:cNvPr>
          <p:cNvSpPr txBox="1"/>
          <p:nvPr/>
        </p:nvSpPr>
        <p:spPr>
          <a:xfrm>
            <a:off x="301873" y="3076324"/>
            <a:ext cx="1890553" cy="1177245"/>
          </a:xfrm>
          <a:prstGeom prst="rect">
            <a:avLst/>
          </a:prstGeom>
          <a:noFill/>
        </p:spPr>
        <p:txBody>
          <a:bodyPr wrap="square" rtlCol="0">
            <a:spAutoFit/>
          </a:bodyPr>
          <a:lstStyle/>
          <a:p>
            <a:pPr algn="ctr">
              <a:spcBef>
                <a:spcPts val="600"/>
              </a:spcBef>
            </a:pP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TANG </a:t>
            </a:r>
            <a:r>
              <a:rPr lang="en-US" altLang="zh-CN" sz="1050" b="1" dirty="0" err="1">
                <a:solidFill>
                  <a:schemeClr val="tx1">
                    <a:lumMod val="95000"/>
                    <a:lumOff val="5000"/>
                  </a:schemeClr>
                </a:solidFill>
                <a:latin typeface="Arial" panose="020B0604020202020204" pitchFamily="34" charset="0"/>
                <a:cs typeface="Arial" panose="020B0604020202020204" pitchFamily="34" charset="0"/>
                <a:sym typeface="+mn-lt"/>
              </a:rPr>
              <a:t>Jialei</a:t>
            </a: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 (58947280)</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Project Report Writing (Introduction section; Methodology section)</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Assistance in PPT production</a:t>
            </a:r>
          </a:p>
          <a:p>
            <a:pPr marL="171450" indent="-171450">
              <a:spcBef>
                <a:spcPts val="600"/>
              </a:spcBef>
              <a:buFont typeface="Arial" panose="020B0604020202020204" pitchFamily="34" charset="0"/>
              <a:buChar char="•"/>
            </a:pPr>
            <a:endPar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endParaRPr>
          </a:p>
        </p:txBody>
      </p:sp>
      <p:pic>
        <p:nvPicPr>
          <p:cNvPr id="46" name="图形 45" descr="女性形象 纯色填充">
            <a:extLst>
              <a:ext uri="{FF2B5EF4-FFF2-40B4-BE49-F238E27FC236}">
                <a16:creationId xmlns:a16="http://schemas.microsoft.com/office/drawing/2014/main" id="{DF258A09-713F-1AE7-405B-26E47225C5A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90573" y="2762605"/>
            <a:ext cx="313153" cy="313153"/>
          </a:xfrm>
          <a:prstGeom prst="rect">
            <a:avLst/>
          </a:prstGeom>
          <a:effectLst>
            <a:outerShdw blurRad="50800" dist="38100" dir="2700000" algn="tl" rotWithShape="0">
              <a:prstClr val="black">
                <a:alpha val="40000"/>
              </a:prstClr>
            </a:outerShdw>
          </a:effectLst>
        </p:spPr>
      </p:pic>
      <p:sp>
        <p:nvSpPr>
          <p:cNvPr id="47" name="文本框 46">
            <a:extLst>
              <a:ext uri="{FF2B5EF4-FFF2-40B4-BE49-F238E27FC236}">
                <a16:creationId xmlns:a16="http://schemas.microsoft.com/office/drawing/2014/main" id="{636F3A45-DE77-95EB-5429-0EDFD975BF95}"/>
              </a:ext>
            </a:extLst>
          </p:cNvPr>
          <p:cNvSpPr txBox="1"/>
          <p:nvPr/>
        </p:nvSpPr>
        <p:spPr>
          <a:xfrm>
            <a:off x="6954370" y="1643038"/>
            <a:ext cx="2037226" cy="684803"/>
          </a:xfrm>
          <a:prstGeom prst="rect">
            <a:avLst/>
          </a:prstGeom>
          <a:noFill/>
        </p:spPr>
        <p:txBody>
          <a:bodyPr wrap="square" rtlCol="0">
            <a:spAutoFit/>
          </a:bodyPr>
          <a:lstStyle/>
          <a:p>
            <a:pPr algn="ctr">
              <a:spcBef>
                <a:spcPts val="600"/>
              </a:spcBef>
            </a:pP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JIA </a:t>
            </a:r>
            <a:r>
              <a:rPr lang="en-US" altLang="zh-CN" sz="1050" b="1" dirty="0" err="1">
                <a:solidFill>
                  <a:schemeClr val="tx1">
                    <a:lumMod val="95000"/>
                    <a:lumOff val="5000"/>
                  </a:schemeClr>
                </a:solidFill>
                <a:latin typeface="Arial" panose="020B0604020202020204" pitchFamily="34" charset="0"/>
                <a:cs typeface="Arial" panose="020B0604020202020204" pitchFamily="34" charset="0"/>
                <a:sym typeface="+mn-lt"/>
              </a:rPr>
              <a:t>Yunwen</a:t>
            </a: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 (58887807)</a:t>
            </a:r>
          </a:p>
          <a:p>
            <a:pPr marL="171450" indent="-171450" algn="just">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Responsible for all PPT slides</a:t>
            </a:r>
          </a:p>
          <a:p>
            <a:pPr marL="171450" indent="-171450" algn="just">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Participate in report discussions</a:t>
            </a:r>
          </a:p>
        </p:txBody>
      </p:sp>
      <p:pic>
        <p:nvPicPr>
          <p:cNvPr id="48" name="图形 47" descr="女性形象 纯色填充">
            <a:extLst>
              <a:ext uri="{FF2B5EF4-FFF2-40B4-BE49-F238E27FC236}">
                <a16:creationId xmlns:a16="http://schemas.microsoft.com/office/drawing/2014/main" id="{B30676FA-8D28-B233-E1C0-6BA3E20782A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79470" y="1330470"/>
            <a:ext cx="313153" cy="313153"/>
          </a:xfrm>
          <a:prstGeom prst="rect">
            <a:avLst/>
          </a:prstGeom>
          <a:effectLst>
            <a:outerShdw blurRad="50800" dist="38100" dir="2700000" algn="tl" rotWithShape="0">
              <a:prstClr val="black">
                <a:alpha val="40000"/>
              </a:prstClr>
            </a:outerShdw>
          </a:effectLst>
        </p:spPr>
      </p:pic>
      <p:sp>
        <p:nvSpPr>
          <p:cNvPr id="49" name="文本框 48">
            <a:extLst>
              <a:ext uri="{FF2B5EF4-FFF2-40B4-BE49-F238E27FC236}">
                <a16:creationId xmlns:a16="http://schemas.microsoft.com/office/drawing/2014/main" id="{D029881E-1129-01EE-125E-679194687C86}"/>
              </a:ext>
            </a:extLst>
          </p:cNvPr>
          <p:cNvSpPr txBox="1"/>
          <p:nvPr/>
        </p:nvSpPr>
        <p:spPr>
          <a:xfrm>
            <a:off x="6956012" y="3076324"/>
            <a:ext cx="2034136" cy="1177245"/>
          </a:xfrm>
          <a:prstGeom prst="rect">
            <a:avLst/>
          </a:prstGeom>
          <a:noFill/>
        </p:spPr>
        <p:txBody>
          <a:bodyPr wrap="square" rtlCol="0">
            <a:spAutoFit/>
          </a:bodyPr>
          <a:lstStyle/>
          <a:p>
            <a:pPr algn="ctr">
              <a:spcBef>
                <a:spcPts val="600"/>
              </a:spcBef>
            </a:pP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DU </a:t>
            </a:r>
            <a:r>
              <a:rPr lang="en-US" altLang="zh-CN" sz="1050" b="1" dirty="0" err="1">
                <a:solidFill>
                  <a:schemeClr val="tx1">
                    <a:lumMod val="95000"/>
                    <a:lumOff val="5000"/>
                  </a:schemeClr>
                </a:solidFill>
                <a:latin typeface="Arial" panose="020B0604020202020204" pitchFamily="34" charset="0"/>
                <a:cs typeface="Arial" panose="020B0604020202020204" pitchFamily="34" charset="0"/>
                <a:sym typeface="+mn-lt"/>
              </a:rPr>
              <a:t>Qinshu</a:t>
            </a:r>
            <a:r>
              <a:rPr lang="en-US" altLang="zh-CN" sz="1050" b="1" dirty="0">
                <a:solidFill>
                  <a:schemeClr val="tx1">
                    <a:lumMod val="95000"/>
                    <a:lumOff val="5000"/>
                  </a:schemeClr>
                </a:solidFill>
                <a:latin typeface="Arial" panose="020B0604020202020204" pitchFamily="34" charset="0"/>
                <a:cs typeface="Arial" panose="020B0604020202020204" pitchFamily="34" charset="0"/>
                <a:sym typeface="+mn-lt"/>
              </a:rPr>
              <a:t> (58819313)</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Organizing meetings and communication matters</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Proposal writing and overall modification</a:t>
            </a:r>
          </a:p>
          <a:p>
            <a:pPr marL="171450" indent="-171450">
              <a:spcBef>
                <a:spcPts val="600"/>
              </a:spcBef>
              <a:buFont typeface="Arial" panose="020B0604020202020204" pitchFamily="34" charset="0"/>
              <a:buChar char="•"/>
            </a:pPr>
            <a:r>
              <a:rPr lang="en-US" altLang="zh-CN" sz="900" dirty="0">
                <a:solidFill>
                  <a:schemeClr val="tx1">
                    <a:lumMod val="95000"/>
                    <a:lumOff val="5000"/>
                  </a:schemeClr>
                </a:solidFill>
                <a:latin typeface="Arial" panose="020B0604020202020204" pitchFamily="34" charset="0"/>
                <a:cs typeface="Arial" panose="020B0604020202020204" pitchFamily="34" charset="0"/>
                <a:sym typeface="+mn-lt"/>
              </a:rPr>
              <a:t>Assistance in PPT production</a:t>
            </a:r>
          </a:p>
        </p:txBody>
      </p:sp>
      <p:pic>
        <p:nvPicPr>
          <p:cNvPr id="2" name="图形 1" descr="女性形象 纯色填充">
            <a:extLst>
              <a:ext uri="{FF2B5EF4-FFF2-40B4-BE49-F238E27FC236}">
                <a16:creationId xmlns:a16="http://schemas.microsoft.com/office/drawing/2014/main" id="{330BA516-6ACF-4703-3AD4-392CC206D7C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35188" y="2762605"/>
            <a:ext cx="313153" cy="313153"/>
          </a:xfrm>
          <a:prstGeom prst="rect">
            <a:avLst/>
          </a:prstGeom>
          <a:effectLst>
            <a:outerShdw blurRad="50800" dist="38100" dir="2700000" algn="tl" rotWithShape="0">
              <a:prstClr val="black">
                <a:alpha val="40000"/>
              </a:prstClr>
            </a:outerShdw>
          </a:effectLst>
        </p:spPr>
      </p:pic>
      <p:pic>
        <p:nvPicPr>
          <p:cNvPr id="3" name="图形 2" descr="女性形象 纯色填充">
            <a:extLst>
              <a:ext uri="{FF2B5EF4-FFF2-40B4-BE49-F238E27FC236}">
                <a16:creationId xmlns:a16="http://schemas.microsoft.com/office/drawing/2014/main" id="{65B7736B-130C-5B4A-889E-AAD1063FB71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79470" y="2762605"/>
            <a:ext cx="313153" cy="313153"/>
          </a:xfrm>
          <a:prstGeom prst="rect">
            <a:avLst/>
          </a:prstGeom>
          <a:effectLst>
            <a:outerShdw blurRad="50800" dist="38100" dir="2700000" algn="tl" rotWithShape="0">
              <a:prstClr val="black">
                <a:alpha val="40000"/>
              </a:prstClr>
            </a:outerShdw>
          </a:effectLst>
        </p:spPr>
      </p:pic>
      <p:sp>
        <p:nvSpPr>
          <p:cNvPr id="7" name="文本框 6">
            <a:extLst>
              <a:ext uri="{FF2B5EF4-FFF2-40B4-BE49-F238E27FC236}">
                <a16:creationId xmlns:a16="http://schemas.microsoft.com/office/drawing/2014/main" id="{2B48BFE7-AC08-44FE-96E4-AAD317B01B95}"/>
              </a:ext>
            </a:extLst>
          </p:cNvPr>
          <p:cNvSpPr txBox="1"/>
          <p:nvPr/>
        </p:nvSpPr>
        <p:spPr>
          <a:xfrm>
            <a:off x="7136628" y="4988868"/>
            <a:ext cx="2142310"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(58553950)</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14</a:t>
            </a:r>
          </a:p>
        </p:txBody>
      </p:sp>
    </p:spTree>
    <p:extLst>
      <p:ext uri="{BB962C8B-B14F-4D97-AF65-F5344CB8AC3E}">
        <p14:creationId xmlns:p14="http://schemas.microsoft.com/office/powerpoint/2010/main" val="3714935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a:extLst>
              <a:ext uri="{FF2B5EF4-FFF2-40B4-BE49-F238E27FC236}">
                <a16:creationId xmlns:a16="http://schemas.microsoft.com/office/drawing/2014/main" id="{F403F7D1-C4EE-4E2A-9E69-5238C7F567C9}"/>
              </a:ext>
            </a:extLst>
          </p:cNvPr>
          <p:cNvGrpSpPr/>
          <p:nvPr/>
        </p:nvGrpSpPr>
        <p:grpSpPr>
          <a:xfrm>
            <a:off x="924662" y="1368979"/>
            <a:ext cx="2767855" cy="2767855"/>
            <a:chOff x="630960" y="932620"/>
            <a:chExt cx="3481328" cy="3481328"/>
          </a:xfrm>
          <a:effectLst>
            <a:outerShdw blurRad="50800" dist="38100" dir="2700000" algn="tl" rotWithShape="0">
              <a:prstClr val="black">
                <a:alpha val="40000"/>
              </a:prstClr>
            </a:outerShdw>
          </a:effectLst>
        </p:grpSpPr>
        <p:sp>
          <p:nvSpPr>
            <p:cNvPr id="27" name="椭圆 26">
              <a:extLst>
                <a:ext uri="{FF2B5EF4-FFF2-40B4-BE49-F238E27FC236}">
                  <a16:creationId xmlns:a16="http://schemas.microsoft.com/office/drawing/2014/main" id="{30C22302-EAAA-4123-9F7F-2F81E1C5B3A5}"/>
                </a:ext>
              </a:extLst>
            </p:cNvPr>
            <p:cNvSpPr/>
            <p:nvPr/>
          </p:nvSpPr>
          <p:spPr>
            <a:xfrm>
              <a:off x="1224797" y="1560801"/>
              <a:ext cx="2284109" cy="2284109"/>
            </a:xfrm>
            <a:prstGeom prst="ellipse">
              <a:avLst/>
            </a:prstGeom>
            <a:gradFill>
              <a:gsLst>
                <a:gs pos="35000">
                  <a:srgbClr val="981B49"/>
                </a:gs>
                <a:gs pos="75000">
                  <a:srgbClr val="D13543"/>
                </a:gs>
                <a:gs pos="100000">
                  <a:srgbClr val="DA5B39"/>
                </a:gs>
              </a:gsLst>
              <a:path path="circle">
                <a:fillToRect l="100000" t="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椭圆 27">
              <a:extLst>
                <a:ext uri="{FF2B5EF4-FFF2-40B4-BE49-F238E27FC236}">
                  <a16:creationId xmlns:a16="http://schemas.microsoft.com/office/drawing/2014/main" id="{2039D8B6-A4DC-43C9-BD10-05284E67660E}"/>
                </a:ext>
              </a:extLst>
            </p:cNvPr>
            <p:cNvSpPr/>
            <p:nvPr/>
          </p:nvSpPr>
          <p:spPr>
            <a:xfrm>
              <a:off x="630960" y="932620"/>
              <a:ext cx="3481328" cy="3481328"/>
            </a:xfrm>
            <a:prstGeom prst="ellipse">
              <a:avLst/>
            </a:prstGeom>
            <a:noFill/>
            <a:ln>
              <a:solidFill>
                <a:srgbClr val="D1354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椭圆 28">
              <a:extLst>
                <a:ext uri="{FF2B5EF4-FFF2-40B4-BE49-F238E27FC236}">
                  <a16:creationId xmlns:a16="http://schemas.microsoft.com/office/drawing/2014/main" id="{F79AAA33-1501-45C0-8799-DFCAB762DC19}"/>
                </a:ext>
              </a:extLst>
            </p:cNvPr>
            <p:cNvSpPr/>
            <p:nvPr/>
          </p:nvSpPr>
          <p:spPr>
            <a:xfrm>
              <a:off x="1038445" y="1387900"/>
              <a:ext cx="2682296" cy="2682296"/>
            </a:xfrm>
            <a:prstGeom prst="ellipse">
              <a:avLst/>
            </a:prstGeom>
            <a:noFill/>
            <a:ln>
              <a:solidFill>
                <a:srgbClr val="D1354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椭圆 29">
              <a:extLst>
                <a:ext uri="{FF2B5EF4-FFF2-40B4-BE49-F238E27FC236}">
                  <a16:creationId xmlns:a16="http://schemas.microsoft.com/office/drawing/2014/main" id="{54AB2767-A396-4410-961F-B4F97DDEB829}"/>
                </a:ext>
              </a:extLst>
            </p:cNvPr>
            <p:cNvSpPr/>
            <p:nvPr/>
          </p:nvSpPr>
          <p:spPr>
            <a:xfrm>
              <a:off x="1603697" y="1956748"/>
              <a:ext cx="1492213" cy="149221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1" name="组合 30">
              <a:extLst>
                <a:ext uri="{FF2B5EF4-FFF2-40B4-BE49-F238E27FC236}">
                  <a16:creationId xmlns:a16="http://schemas.microsoft.com/office/drawing/2014/main" id="{51B6FEB8-E839-49B1-A3F3-C6BC7DF61221}"/>
                </a:ext>
              </a:extLst>
            </p:cNvPr>
            <p:cNvGrpSpPr/>
            <p:nvPr/>
          </p:nvGrpSpPr>
          <p:grpSpPr>
            <a:xfrm>
              <a:off x="2140383" y="2487789"/>
              <a:ext cx="452940" cy="932885"/>
              <a:chOff x="6870061" y="4454877"/>
              <a:chExt cx="741283" cy="1526764"/>
            </a:xfrm>
          </p:grpSpPr>
          <p:sp>
            <p:nvSpPr>
              <p:cNvPr id="35" name="椭圆 11">
                <a:extLst>
                  <a:ext uri="{FF2B5EF4-FFF2-40B4-BE49-F238E27FC236}">
                    <a16:creationId xmlns:a16="http://schemas.microsoft.com/office/drawing/2014/main" id="{A9278B72-AD97-4145-B109-697E27B5AD2D}"/>
                  </a:ext>
                </a:extLst>
              </p:cNvPr>
              <p:cNvSpPr/>
              <p:nvPr/>
            </p:nvSpPr>
            <p:spPr>
              <a:xfrm>
                <a:off x="6966445" y="4454877"/>
                <a:ext cx="548515" cy="651363"/>
              </a:xfrm>
              <a:custGeom>
                <a:avLst/>
                <a:gdLst>
                  <a:gd name="T0" fmla="*/ 149 w 216"/>
                  <a:gd name="T1" fmla="*/ 112 h 256"/>
                  <a:gd name="T2" fmla="*/ 196 w 216"/>
                  <a:gd name="T3" fmla="*/ 112 h 256"/>
                  <a:gd name="T4" fmla="*/ 196 w 216"/>
                  <a:gd name="T5" fmla="*/ 140 h 256"/>
                  <a:gd name="T6" fmla="*/ 134 w 216"/>
                  <a:gd name="T7" fmla="*/ 140 h 256"/>
                  <a:gd name="T8" fmla="*/ 134 w 216"/>
                  <a:gd name="T9" fmla="*/ 165 h 256"/>
                  <a:gd name="T10" fmla="*/ 196 w 216"/>
                  <a:gd name="T11" fmla="*/ 165 h 256"/>
                  <a:gd name="T12" fmla="*/ 196 w 216"/>
                  <a:gd name="T13" fmla="*/ 193 h 256"/>
                  <a:gd name="T14" fmla="*/ 134 w 216"/>
                  <a:gd name="T15" fmla="*/ 193 h 256"/>
                  <a:gd name="T16" fmla="*/ 134 w 216"/>
                  <a:gd name="T17" fmla="*/ 256 h 256"/>
                  <a:gd name="T18" fmla="*/ 78 w 216"/>
                  <a:gd name="T19" fmla="*/ 256 h 256"/>
                  <a:gd name="T20" fmla="*/ 78 w 216"/>
                  <a:gd name="T21" fmla="*/ 193 h 256"/>
                  <a:gd name="T22" fmla="*/ 17 w 216"/>
                  <a:gd name="T23" fmla="*/ 193 h 256"/>
                  <a:gd name="T24" fmla="*/ 17 w 216"/>
                  <a:gd name="T25" fmla="*/ 165 h 256"/>
                  <a:gd name="T26" fmla="*/ 78 w 216"/>
                  <a:gd name="T27" fmla="*/ 165 h 256"/>
                  <a:gd name="T28" fmla="*/ 78 w 216"/>
                  <a:gd name="T29" fmla="*/ 140 h 256"/>
                  <a:gd name="T30" fmla="*/ 17 w 216"/>
                  <a:gd name="T31" fmla="*/ 140 h 256"/>
                  <a:gd name="T32" fmla="*/ 17 w 216"/>
                  <a:gd name="T33" fmla="*/ 112 h 256"/>
                  <a:gd name="T34" fmla="*/ 64 w 216"/>
                  <a:gd name="T35" fmla="*/ 112 h 256"/>
                  <a:gd name="T36" fmla="*/ 0 w 216"/>
                  <a:gd name="T37" fmla="*/ 0 h 256"/>
                  <a:gd name="T38" fmla="*/ 64 w 216"/>
                  <a:gd name="T39" fmla="*/ 0 h 256"/>
                  <a:gd name="T40" fmla="*/ 91 w 216"/>
                  <a:gd name="T41" fmla="*/ 63 h 256"/>
                  <a:gd name="T42" fmla="*/ 108 w 216"/>
                  <a:gd name="T43" fmla="*/ 106 h 256"/>
                  <a:gd name="T44" fmla="*/ 109 w 216"/>
                  <a:gd name="T45" fmla="*/ 106 h 256"/>
                  <a:gd name="T46" fmla="*/ 126 w 216"/>
                  <a:gd name="T47" fmla="*/ 63 h 256"/>
                  <a:gd name="T48" fmla="*/ 153 w 216"/>
                  <a:gd name="T49" fmla="*/ 0 h 256"/>
                  <a:gd name="T50" fmla="*/ 216 w 216"/>
                  <a:gd name="T51" fmla="*/ 0 h 256"/>
                  <a:gd name="T52" fmla="*/ 149 w 216"/>
                  <a:gd name="T53" fmla="*/ 11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6" h="256">
                    <a:moveTo>
                      <a:pt x="149" y="112"/>
                    </a:moveTo>
                    <a:cubicBezTo>
                      <a:pt x="196" y="112"/>
                      <a:pt x="196" y="112"/>
                      <a:pt x="196" y="112"/>
                    </a:cubicBezTo>
                    <a:cubicBezTo>
                      <a:pt x="196" y="140"/>
                      <a:pt x="196" y="140"/>
                      <a:pt x="196" y="140"/>
                    </a:cubicBezTo>
                    <a:cubicBezTo>
                      <a:pt x="134" y="140"/>
                      <a:pt x="134" y="140"/>
                      <a:pt x="134" y="140"/>
                    </a:cubicBezTo>
                    <a:cubicBezTo>
                      <a:pt x="134" y="165"/>
                      <a:pt x="134" y="165"/>
                      <a:pt x="134" y="165"/>
                    </a:cubicBezTo>
                    <a:cubicBezTo>
                      <a:pt x="196" y="165"/>
                      <a:pt x="196" y="165"/>
                      <a:pt x="196" y="165"/>
                    </a:cubicBezTo>
                    <a:cubicBezTo>
                      <a:pt x="196" y="193"/>
                      <a:pt x="196" y="193"/>
                      <a:pt x="196" y="193"/>
                    </a:cubicBezTo>
                    <a:cubicBezTo>
                      <a:pt x="134" y="193"/>
                      <a:pt x="134" y="193"/>
                      <a:pt x="134" y="193"/>
                    </a:cubicBezTo>
                    <a:cubicBezTo>
                      <a:pt x="134" y="256"/>
                      <a:pt x="134" y="256"/>
                      <a:pt x="134" y="256"/>
                    </a:cubicBezTo>
                    <a:cubicBezTo>
                      <a:pt x="78" y="256"/>
                      <a:pt x="78" y="256"/>
                      <a:pt x="78" y="256"/>
                    </a:cubicBezTo>
                    <a:cubicBezTo>
                      <a:pt x="78" y="193"/>
                      <a:pt x="78" y="193"/>
                      <a:pt x="78" y="193"/>
                    </a:cubicBezTo>
                    <a:cubicBezTo>
                      <a:pt x="17" y="193"/>
                      <a:pt x="17" y="193"/>
                      <a:pt x="17" y="193"/>
                    </a:cubicBezTo>
                    <a:cubicBezTo>
                      <a:pt x="17" y="165"/>
                      <a:pt x="17" y="165"/>
                      <a:pt x="17" y="165"/>
                    </a:cubicBezTo>
                    <a:cubicBezTo>
                      <a:pt x="78" y="165"/>
                      <a:pt x="78" y="165"/>
                      <a:pt x="78" y="165"/>
                    </a:cubicBezTo>
                    <a:cubicBezTo>
                      <a:pt x="78" y="140"/>
                      <a:pt x="78" y="140"/>
                      <a:pt x="78" y="140"/>
                    </a:cubicBezTo>
                    <a:cubicBezTo>
                      <a:pt x="17" y="140"/>
                      <a:pt x="17" y="140"/>
                      <a:pt x="17" y="140"/>
                    </a:cubicBezTo>
                    <a:cubicBezTo>
                      <a:pt x="17" y="112"/>
                      <a:pt x="17" y="112"/>
                      <a:pt x="17" y="112"/>
                    </a:cubicBezTo>
                    <a:cubicBezTo>
                      <a:pt x="64" y="112"/>
                      <a:pt x="64" y="112"/>
                      <a:pt x="64" y="112"/>
                    </a:cubicBezTo>
                    <a:cubicBezTo>
                      <a:pt x="0" y="0"/>
                      <a:pt x="0" y="0"/>
                      <a:pt x="0" y="0"/>
                    </a:cubicBezTo>
                    <a:cubicBezTo>
                      <a:pt x="64" y="0"/>
                      <a:pt x="64" y="0"/>
                      <a:pt x="64" y="0"/>
                    </a:cubicBezTo>
                    <a:cubicBezTo>
                      <a:pt x="91" y="63"/>
                      <a:pt x="91" y="63"/>
                      <a:pt x="91" y="63"/>
                    </a:cubicBezTo>
                    <a:cubicBezTo>
                      <a:pt x="98" y="79"/>
                      <a:pt x="103" y="92"/>
                      <a:pt x="108" y="106"/>
                    </a:cubicBezTo>
                    <a:cubicBezTo>
                      <a:pt x="109" y="106"/>
                      <a:pt x="109" y="106"/>
                      <a:pt x="109" y="106"/>
                    </a:cubicBezTo>
                    <a:cubicBezTo>
                      <a:pt x="114" y="93"/>
                      <a:pt x="119" y="78"/>
                      <a:pt x="126" y="63"/>
                    </a:cubicBezTo>
                    <a:cubicBezTo>
                      <a:pt x="153" y="0"/>
                      <a:pt x="153" y="0"/>
                      <a:pt x="153" y="0"/>
                    </a:cubicBezTo>
                    <a:cubicBezTo>
                      <a:pt x="216" y="0"/>
                      <a:pt x="216" y="0"/>
                      <a:pt x="216" y="0"/>
                    </a:cubicBezTo>
                    <a:lnTo>
                      <a:pt x="149" y="11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350">
                  <a:cs typeface="+mn-ea"/>
                  <a:sym typeface="+mn-lt"/>
                </a:endParaRPr>
              </a:p>
            </p:txBody>
          </p:sp>
          <p:sp>
            <p:nvSpPr>
              <p:cNvPr id="33" name="矩形 32">
                <a:extLst>
                  <a:ext uri="{FF2B5EF4-FFF2-40B4-BE49-F238E27FC236}">
                    <a16:creationId xmlns:a16="http://schemas.microsoft.com/office/drawing/2014/main" id="{F45D8312-2645-4E87-A333-C9F033D1EC33}"/>
                  </a:ext>
                </a:extLst>
              </p:cNvPr>
              <p:cNvSpPr/>
              <p:nvPr/>
            </p:nvSpPr>
            <p:spPr>
              <a:xfrm>
                <a:off x="6870061" y="5469124"/>
                <a:ext cx="741283" cy="512517"/>
              </a:xfrm>
              <a:prstGeom prst="rect">
                <a:avLst/>
              </a:prstGeom>
            </p:spPr>
            <p:txBody>
              <a:bodyPr wrap="square">
                <a:spAutoFit/>
                <a:scene3d>
                  <a:camera prst="orthographicFront"/>
                  <a:lightRig rig="threePt" dir="t"/>
                </a:scene3d>
                <a:sp3d contourW="12700"/>
              </a:bodyPr>
              <a:lstStyle/>
              <a:p>
                <a:pPr algn="ctr"/>
                <a:endParaRPr lang="zh-CN" altLang="en-US" sz="1018" b="1" dirty="0">
                  <a:solidFill>
                    <a:schemeClr val="tx1">
                      <a:lumMod val="65000"/>
                      <a:lumOff val="35000"/>
                    </a:schemeClr>
                  </a:solidFill>
                  <a:cs typeface="+mn-ea"/>
                  <a:sym typeface="+mn-lt"/>
                </a:endParaRPr>
              </a:p>
            </p:txBody>
          </p:sp>
        </p:grpSp>
      </p:grpSp>
      <p:sp>
        <p:nvSpPr>
          <p:cNvPr id="37" name="îŝḷîḓé-矩形: 圆角 70">
            <a:extLst>
              <a:ext uri="{FF2B5EF4-FFF2-40B4-BE49-F238E27FC236}">
                <a16:creationId xmlns:a16="http://schemas.microsoft.com/office/drawing/2014/main" id="{950F4450-98B9-715D-B0F9-9E63AB96EDBA}"/>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02</a:t>
            </a:r>
            <a:endParaRPr lang="zh-CN" altLang="en-US" sz="1018" b="1" dirty="0">
              <a:latin typeface="Arial" panose="020B0604020202020204" pitchFamily="34" charset="0"/>
              <a:cs typeface="Arial" panose="020B0604020202020204" pitchFamily="34" charset="0"/>
              <a:sym typeface="+mn-lt"/>
            </a:endParaRPr>
          </a:p>
        </p:txBody>
      </p:sp>
      <p:sp>
        <p:nvSpPr>
          <p:cNvPr id="2" name="文本框 1">
            <a:extLst>
              <a:ext uri="{FF2B5EF4-FFF2-40B4-BE49-F238E27FC236}">
                <a16:creationId xmlns:a16="http://schemas.microsoft.com/office/drawing/2014/main" id="{B6039907-B658-3055-E69F-12EC342DE0AB}"/>
              </a:ext>
            </a:extLst>
          </p:cNvPr>
          <p:cNvSpPr txBox="1"/>
          <p:nvPr/>
        </p:nvSpPr>
        <p:spPr>
          <a:xfrm>
            <a:off x="1296979" y="108683"/>
            <a:ext cx="2935419" cy="307777"/>
          </a:xfrm>
          <a:prstGeom prst="rect">
            <a:avLst/>
          </a:prstGeom>
          <a:noFill/>
        </p:spPr>
        <p:txBody>
          <a:bodyPr wrap="none" rtlCol="0">
            <a:spAutoFit/>
          </a:bodyPr>
          <a:lstStyle/>
          <a:p>
            <a:r>
              <a:rPr lang="en-US" altLang="zh-CN" sz="1400" b="1" i="0" dirty="0">
                <a:solidFill>
                  <a:srgbClr val="2D3B45"/>
                </a:solidFill>
                <a:effectLst/>
                <a:latin typeface="Arial" panose="020B0604020202020204" pitchFamily="34" charset="0"/>
                <a:cs typeface="Arial" panose="020B0604020202020204" pitchFamily="34" charset="0"/>
              </a:rPr>
              <a:t>Introduction _ Business Context</a:t>
            </a:r>
            <a:endParaRPr lang="zh-CN" altLang="en-US" sz="1400" b="1" dirty="0">
              <a:solidFill>
                <a:schemeClr val="bg2">
                  <a:lumMod val="10000"/>
                </a:schemeClr>
              </a:solidFill>
              <a:latin typeface="Arial" panose="020B0604020202020204" pitchFamily="34" charset="0"/>
              <a:cs typeface="Arial" panose="020B0604020202020204" pitchFamily="34" charset="0"/>
              <a:sym typeface="+mn-lt"/>
            </a:endParaRPr>
          </a:p>
        </p:txBody>
      </p:sp>
      <p:sp>
        <p:nvSpPr>
          <p:cNvPr id="41" name="文本框 40">
            <a:extLst>
              <a:ext uri="{FF2B5EF4-FFF2-40B4-BE49-F238E27FC236}">
                <a16:creationId xmlns:a16="http://schemas.microsoft.com/office/drawing/2014/main" id="{AEFE2862-3D36-E8A7-0A8D-76FE556EE4E0}"/>
              </a:ext>
            </a:extLst>
          </p:cNvPr>
          <p:cNvSpPr txBox="1"/>
          <p:nvPr/>
        </p:nvSpPr>
        <p:spPr>
          <a:xfrm>
            <a:off x="3882267" y="1868419"/>
            <a:ext cx="5070410" cy="2323713"/>
          </a:xfrm>
          <a:prstGeom prst="rect">
            <a:avLst/>
          </a:prstGeom>
          <a:noFill/>
        </p:spPr>
        <p:txBody>
          <a:bodyPr wrap="square">
            <a:spAutoFit/>
          </a:bodyPr>
          <a:lstStyle/>
          <a:p>
            <a:pPr algn="just">
              <a:spcBef>
                <a:spcPts val="600"/>
              </a:spcBef>
            </a:pPr>
            <a:r>
              <a:rPr lang="en-US" altLang="zh-CN" sz="900" b="1" dirty="0">
                <a:latin typeface="Arial" panose="020B0604020202020204" pitchFamily="34" charset="0"/>
                <a:cs typeface="Arial" panose="020B0604020202020204" pitchFamily="34" charset="0"/>
              </a:rPr>
              <a:t>Alcohol culture has a certain barrier for beginners, especially in diverse social occasions. </a:t>
            </a:r>
          </a:p>
          <a:p>
            <a:pPr marL="171450" indent="-171450" algn="jus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When faced with dazzling brands and complex labels of alcohols, consumers may find it difficult to quickly determine on suitable products that can satisfy both their tastes and their social needs. </a:t>
            </a:r>
          </a:p>
          <a:p>
            <a:pPr algn="just">
              <a:spcBef>
                <a:spcPts val="600"/>
              </a:spcBef>
            </a:pPr>
            <a:r>
              <a:rPr lang="en-US" altLang="zh-CN" sz="900" b="1" dirty="0">
                <a:latin typeface="Arial" panose="020B0604020202020204" pitchFamily="34" charset="0"/>
                <a:cs typeface="Arial" panose="020B0604020202020204" pitchFamily="34" charset="0"/>
              </a:rPr>
              <a:t>Meanwhile, professional alcohol websites lack convenient recommendation systems. </a:t>
            </a:r>
          </a:p>
          <a:p>
            <a:pPr marL="171450" indent="-171450" algn="jus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On the one hand, beginners need to face a large number of professional terms rather than a system that can understand their demands and provide suggestions in comprehensible languages. </a:t>
            </a:r>
          </a:p>
          <a:p>
            <a:pPr marL="171450" indent="-171450" algn="jus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On the other hand, consumers have to waste their time on browsing through the webpages until finding a satisfying result rather than getting everything done with a few commands.</a:t>
            </a:r>
          </a:p>
          <a:p>
            <a:pPr algn="just">
              <a:spcBef>
                <a:spcPts val="600"/>
              </a:spcBef>
            </a:pPr>
            <a:r>
              <a:rPr lang="en-US" altLang="zh-CN" sz="900" b="1" dirty="0">
                <a:latin typeface="Arial" panose="020B0604020202020204" pitchFamily="34" charset="0"/>
                <a:cs typeface="Arial" panose="020B0604020202020204" pitchFamily="34" charset="0"/>
              </a:rPr>
              <a:t>Our recommendation system will focus on cocktails </a:t>
            </a:r>
          </a:p>
          <a:p>
            <a:pPr marL="171450" indent="-171450" algn="jus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Because the labels of cocktails are often more confusing and we believe our cocktail chatbot will help with distinguishing them. </a:t>
            </a:r>
          </a:p>
          <a:p>
            <a:pPr marL="171450" indent="-171450" algn="jus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Also, cocktails can cater to a wider range of needs of consumers, as their diverse appearances and entertaining production process give them richer social values.</a:t>
            </a:r>
          </a:p>
        </p:txBody>
      </p:sp>
      <p:pic>
        <p:nvPicPr>
          <p:cNvPr id="43" name="图形 42" descr="美元 纯色填充">
            <a:extLst>
              <a:ext uri="{FF2B5EF4-FFF2-40B4-BE49-F238E27FC236}">
                <a16:creationId xmlns:a16="http://schemas.microsoft.com/office/drawing/2014/main" id="{DE04665D-4D5F-3CF4-E35C-2FD221C9AC0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34041" y="2311316"/>
            <a:ext cx="914400" cy="914400"/>
          </a:xfrm>
          <a:prstGeom prst="rect">
            <a:avLst/>
          </a:prstGeom>
          <a:effectLst>
            <a:outerShdw blurRad="50800" dist="38100" dir="2700000" algn="tl" rotWithShape="0">
              <a:prstClr val="black">
                <a:alpha val="40000"/>
              </a:prstClr>
            </a:outerShdw>
          </a:effectLst>
        </p:spPr>
      </p:pic>
      <p:grpSp>
        <p:nvGrpSpPr>
          <p:cNvPr id="47" name="组合 46">
            <a:extLst>
              <a:ext uri="{FF2B5EF4-FFF2-40B4-BE49-F238E27FC236}">
                <a16:creationId xmlns:a16="http://schemas.microsoft.com/office/drawing/2014/main" id="{C8D73C4B-7849-038D-D665-6470D814EFBE}"/>
              </a:ext>
            </a:extLst>
          </p:cNvPr>
          <p:cNvGrpSpPr/>
          <p:nvPr/>
        </p:nvGrpSpPr>
        <p:grpSpPr>
          <a:xfrm>
            <a:off x="5188516" y="1368979"/>
            <a:ext cx="2296103" cy="343955"/>
            <a:chOff x="5188516" y="1450957"/>
            <a:chExt cx="2296103" cy="343955"/>
          </a:xfrm>
        </p:grpSpPr>
        <p:cxnSp>
          <p:nvCxnSpPr>
            <p:cNvPr id="44" name="直接连接符 43">
              <a:extLst>
                <a:ext uri="{FF2B5EF4-FFF2-40B4-BE49-F238E27FC236}">
                  <a16:creationId xmlns:a16="http://schemas.microsoft.com/office/drawing/2014/main" id="{77CE2978-877B-186D-1292-561E088921E0}"/>
                </a:ext>
              </a:extLst>
            </p:cNvPr>
            <p:cNvCxnSpPr>
              <a:cxnSpLocks/>
            </p:cNvCxnSpPr>
            <p:nvPr/>
          </p:nvCxnSpPr>
          <p:spPr>
            <a:xfrm>
              <a:off x="5328568" y="1794912"/>
              <a:ext cx="2016000" cy="0"/>
            </a:xfrm>
            <a:prstGeom prst="line">
              <a:avLst/>
            </a:prstGeom>
            <a:ln w="15875">
              <a:solidFill>
                <a:srgbClr val="AD2B5B"/>
              </a:solidFill>
              <a:prstDash val="solid"/>
            </a:ln>
            <a:effectLst/>
          </p:spPr>
          <p:style>
            <a:lnRef idx="1">
              <a:schemeClr val="accent1"/>
            </a:lnRef>
            <a:fillRef idx="0">
              <a:schemeClr val="accent1"/>
            </a:fillRef>
            <a:effectRef idx="0">
              <a:schemeClr val="accent1"/>
            </a:effectRef>
            <a:fontRef idx="minor">
              <a:schemeClr val="tx1"/>
            </a:fontRef>
          </p:style>
        </p:cxnSp>
        <p:sp>
          <p:nvSpPr>
            <p:cNvPr id="46" name="文本框 45">
              <a:extLst>
                <a:ext uri="{FF2B5EF4-FFF2-40B4-BE49-F238E27FC236}">
                  <a16:creationId xmlns:a16="http://schemas.microsoft.com/office/drawing/2014/main" id="{C3A7E682-1760-961E-AF0E-890B5042FD48}"/>
                </a:ext>
              </a:extLst>
            </p:cNvPr>
            <p:cNvSpPr txBox="1"/>
            <p:nvPr/>
          </p:nvSpPr>
          <p:spPr>
            <a:xfrm>
              <a:off x="5188516" y="1450957"/>
              <a:ext cx="2296103" cy="261610"/>
            </a:xfrm>
            <a:prstGeom prst="rect">
              <a:avLst/>
            </a:prstGeom>
            <a:noFill/>
          </p:spPr>
          <p:txBody>
            <a:bodyPr wrap="square">
              <a:spAutoFit/>
            </a:bodyPr>
            <a:lstStyle/>
            <a:p>
              <a:pPr algn="ctr"/>
              <a:r>
                <a:rPr lang="en-US" altLang="zh-CN" sz="1100" b="1" dirty="0">
                  <a:latin typeface="Arial" panose="020B0604020202020204" pitchFamily="34" charset="0"/>
                  <a:cs typeface="Arial" panose="020B0604020202020204" pitchFamily="34" charset="0"/>
                </a:rPr>
                <a:t>Pain points for customers</a:t>
              </a:r>
            </a:p>
          </p:txBody>
        </p:sp>
      </p:grpSp>
      <p:sp>
        <p:nvSpPr>
          <p:cNvPr id="5" name="文本框 4">
            <a:extLst>
              <a:ext uri="{FF2B5EF4-FFF2-40B4-BE49-F238E27FC236}">
                <a16:creationId xmlns:a16="http://schemas.microsoft.com/office/drawing/2014/main" id="{E04CE81F-1FE6-8950-4368-1F8BF0972FC8}"/>
              </a:ext>
            </a:extLst>
          </p:cNvPr>
          <p:cNvSpPr txBox="1"/>
          <p:nvPr/>
        </p:nvSpPr>
        <p:spPr>
          <a:xfrm>
            <a:off x="7702686" y="4988868"/>
            <a:ext cx="1576252"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 (58887807)</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2</a:t>
            </a:r>
          </a:p>
        </p:txBody>
      </p:sp>
    </p:spTree>
    <p:extLst>
      <p:ext uri="{BB962C8B-B14F-4D97-AF65-F5344CB8AC3E}">
        <p14:creationId xmlns:p14="http://schemas.microsoft.com/office/powerpoint/2010/main" val="2005389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a:extLst>
              <a:ext uri="{FF2B5EF4-FFF2-40B4-BE49-F238E27FC236}">
                <a16:creationId xmlns:a16="http://schemas.microsoft.com/office/drawing/2014/main" id="{64A708E5-8B17-4127-9E83-CF2691FBC208}"/>
              </a:ext>
            </a:extLst>
          </p:cNvPr>
          <p:cNvSpPr txBox="1"/>
          <p:nvPr/>
        </p:nvSpPr>
        <p:spPr>
          <a:xfrm>
            <a:off x="1420326" y="1100486"/>
            <a:ext cx="1879449" cy="261610"/>
          </a:xfrm>
          <a:prstGeom prst="rect">
            <a:avLst/>
          </a:prstGeom>
          <a:noFill/>
        </p:spPr>
        <p:txBody>
          <a:bodyPr wrap="square" rtlCol="0">
            <a:spAutoFit/>
          </a:bodyPr>
          <a:lstStyle/>
          <a:p>
            <a:pPr algn="ctr">
              <a:spcBef>
                <a:spcPts val="600"/>
              </a:spcBef>
            </a:pPr>
            <a:r>
              <a:rPr lang="en-US" altLang="zh-CN" sz="1100" b="1" dirty="0">
                <a:latin typeface="Arial" panose="020B0604020202020204" pitchFamily="34" charset="0"/>
                <a:cs typeface="Arial" panose="020B0604020202020204" pitchFamily="34" charset="0"/>
                <a:sym typeface="+mn-lt"/>
              </a:rPr>
              <a:t>Solution Components</a:t>
            </a:r>
            <a:endParaRPr lang="en-US" altLang="zh-CN" sz="1100" b="1" dirty="0">
              <a:cs typeface="+mn-ea"/>
              <a:sym typeface="+mn-lt"/>
            </a:endParaRPr>
          </a:p>
        </p:txBody>
      </p:sp>
      <p:sp>
        <p:nvSpPr>
          <p:cNvPr id="2" name="文本框 1">
            <a:extLst>
              <a:ext uri="{FF2B5EF4-FFF2-40B4-BE49-F238E27FC236}">
                <a16:creationId xmlns:a16="http://schemas.microsoft.com/office/drawing/2014/main" id="{167CADC0-F36F-4BA3-9299-232EB4BB1CD2}"/>
              </a:ext>
            </a:extLst>
          </p:cNvPr>
          <p:cNvSpPr txBox="1"/>
          <p:nvPr/>
        </p:nvSpPr>
        <p:spPr>
          <a:xfrm>
            <a:off x="1296978" y="108683"/>
            <a:ext cx="3701654" cy="307777"/>
          </a:xfrm>
          <a:prstGeom prst="rect">
            <a:avLst/>
          </a:prstGeom>
          <a:noFill/>
        </p:spPr>
        <p:txBody>
          <a:bodyPr wrap="none" rtlCol="0">
            <a:spAutoFit/>
          </a:bodyPr>
          <a:lstStyle/>
          <a:p>
            <a:r>
              <a:rPr lang="en-US" altLang="zh-CN" sz="1400" b="1" dirty="0">
                <a:solidFill>
                  <a:schemeClr val="bg2">
                    <a:lumMod val="10000"/>
                  </a:schemeClr>
                </a:solidFill>
                <a:latin typeface="Arial" panose="020B0604020202020204" pitchFamily="34" charset="0"/>
                <a:cs typeface="Arial" panose="020B0604020202020204" pitchFamily="34" charset="0"/>
                <a:sym typeface="+mn-lt"/>
              </a:rPr>
              <a:t>Introduction _ Solutions and Deliverables</a:t>
            </a:r>
            <a:endParaRPr lang="zh-CN" altLang="en-US" sz="1400" b="1" dirty="0">
              <a:solidFill>
                <a:schemeClr val="bg2">
                  <a:lumMod val="10000"/>
                </a:schemeClr>
              </a:solidFill>
              <a:latin typeface="Arial" panose="020B0604020202020204" pitchFamily="34" charset="0"/>
              <a:cs typeface="Arial" panose="020B0604020202020204" pitchFamily="34" charset="0"/>
              <a:sym typeface="+mn-lt"/>
            </a:endParaRPr>
          </a:p>
        </p:txBody>
      </p:sp>
      <p:sp>
        <p:nvSpPr>
          <p:cNvPr id="4" name="îŝḷîḓé-矩形: 圆角 70">
            <a:extLst>
              <a:ext uri="{FF2B5EF4-FFF2-40B4-BE49-F238E27FC236}">
                <a16:creationId xmlns:a16="http://schemas.microsoft.com/office/drawing/2014/main" id="{9115F266-EF7F-4978-8D5E-D4E6CBD577FA}"/>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01</a:t>
            </a:r>
            <a:endParaRPr lang="zh-CN" altLang="en-US" sz="1018" b="1" dirty="0">
              <a:latin typeface="Arial" panose="020B0604020202020204" pitchFamily="34" charset="0"/>
              <a:cs typeface="Arial" panose="020B0604020202020204" pitchFamily="34" charset="0"/>
              <a:sym typeface="+mn-lt"/>
            </a:endParaRPr>
          </a:p>
        </p:txBody>
      </p:sp>
      <p:sp>
        <p:nvSpPr>
          <p:cNvPr id="32" name="文本框 31">
            <a:extLst>
              <a:ext uri="{FF2B5EF4-FFF2-40B4-BE49-F238E27FC236}">
                <a16:creationId xmlns:a16="http://schemas.microsoft.com/office/drawing/2014/main" id="{3A50273A-7131-40CF-954C-B47DB358A4D0}"/>
              </a:ext>
            </a:extLst>
          </p:cNvPr>
          <p:cNvSpPr txBox="1"/>
          <p:nvPr/>
        </p:nvSpPr>
        <p:spPr>
          <a:xfrm>
            <a:off x="6112657" y="1100486"/>
            <a:ext cx="1879449" cy="261610"/>
          </a:xfrm>
          <a:prstGeom prst="rect">
            <a:avLst/>
          </a:prstGeom>
          <a:noFill/>
        </p:spPr>
        <p:txBody>
          <a:bodyPr wrap="square" rtlCol="0">
            <a:spAutoFit/>
          </a:bodyPr>
          <a:lstStyle/>
          <a:p>
            <a:pPr algn="ctr">
              <a:spcBef>
                <a:spcPts val="600"/>
              </a:spcBef>
              <a:spcAft>
                <a:spcPts val="600"/>
              </a:spcAft>
            </a:pPr>
            <a:r>
              <a:rPr lang="en-US" altLang="zh-CN" sz="1100" b="1" dirty="0">
                <a:latin typeface="Arial" panose="020B0604020202020204" pitchFamily="34" charset="0"/>
                <a:cs typeface="Arial" panose="020B0604020202020204" pitchFamily="34" charset="0"/>
                <a:sym typeface="+mn-lt"/>
              </a:rPr>
              <a:t>Deliverables Introduction</a:t>
            </a:r>
          </a:p>
        </p:txBody>
      </p:sp>
      <p:pic>
        <p:nvPicPr>
          <p:cNvPr id="34" name="图形 33" descr="云计算 纯色填充">
            <a:extLst>
              <a:ext uri="{FF2B5EF4-FFF2-40B4-BE49-F238E27FC236}">
                <a16:creationId xmlns:a16="http://schemas.microsoft.com/office/drawing/2014/main" id="{11876868-1C90-C793-0B61-D08E4BC60FF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2345" y="924237"/>
            <a:ext cx="614109" cy="614109"/>
          </a:xfrm>
          <a:prstGeom prst="rect">
            <a:avLst/>
          </a:prstGeom>
          <a:effectLst>
            <a:outerShdw blurRad="50800" dist="38100" dir="2700000" algn="tl" rotWithShape="0">
              <a:prstClr val="black">
                <a:alpha val="40000"/>
              </a:prstClr>
            </a:outerShdw>
          </a:effectLst>
        </p:spPr>
      </p:pic>
      <p:pic>
        <p:nvPicPr>
          <p:cNvPr id="36" name="图形 35" descr="显微镜 纯色填充">
            <a:extLst>
              <a:ext uri="{FF2B5EF4-FFF2-40B4-BE49-F238E27FC236}">
                <a16:creationId xmlns:a16="http://schemas.microsoft.com/office/drawing/2014/main" id="{1CA20CF3-1827-2AE4-1279-9FF14CA15DA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54674" y="924237"/>
            <a:ext cx="614109" cy="614109"/>
          </a:xfrm>
          <a:prstGeom prst="rect">
            <a:avLst/>
          </a:prstGeom>
          <a:effectLst>
            <a:outerShdw blurRad="50800" dist="38100" dir="2700000" algn="tl" rotWithShape="0">
              <a:prstClr val="black">
                <a:alpha val="40000"/>
              </a:prstClr>
            </a:outerShdw>
          </a:effectLst>
        </p:spPr>
      </p:pic>
      <p:sp>
        <p:nvSpPr>
          <p:cNvPr id="7" name="文本框 6">
            <a:extLst>
              <a:ext uri="{FF2B5EF4-FFF2-40B4-BE49-F238E27FC236}">
                <a16:creationId xmlns:a16="http://schemas.microsoft.com/office/drawing/2014/main" id="{A202909E-28F9-9447-DFF0-29D21BF5BD1D}"/>
              </a:ext>
            </a:extLst>
          </p:cNvPr>
          <p:cNvSpPr txBox="1"/>
          <p:nvPr/>
        </p:nvSpPr>
        <p:spPr>
          <a:xfrm>
            <a:off x="662343" y="1518746"/>
            <a:ext cx="3240000" cy="1154162"/>
          </a:xfrm>
          <a:prstGeom prst="rect">
            <a:avLst/>
          </a:prstGeom>
          <a:noFill/>
        </p:spPr>
        <p:txBody>
          <a:bodyPr wrap="square">
            <a:spAutoFit/>
          </a:bodyPr>
          <a:lstStyle/>
          <a:p>
            <a:pPr algn="just">
              <a:spcAft>
                <a:spcPts val="600"/>
              </a:spcAft>
            </a:pPr>
            <a:r>
              <a:rPr lang="en-US" altLang="zh-CN" sz="900" b="1" dirty="0">
                <a:latin typeface="Arial" panose="020B0604020202020204" pitchFamily="34" charset="0"/>
                <a:cs typeface="Arial" panose="020B0604020202020204" pitchFamily="34" charset="0"/>
              </a:rPr>
              <a:t>Our key components include the following parts: </a:t>
            </a:r>
          </a:p>
          <a:p>
            <a:pPr marL="171450" indent="-171450" algn="just">
              <a:spcAft>
                <a:spcPts val="600"/>
              </a:spcAf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Frontend: a cocktail recommendation system with an interactive webpage </a:t>
            </a:r>
          </a:p>
          <a:p>
            <a:pPr marL="171450" indent="-171450" algn="just">
              <a:spcAft>
                <a:spcPts val="600"/>
              </a:spcAf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Backend: the complete chatbot code based on LLM</a:t>
            </a:r>
          </a:p>
          <a:p>
            <a:pPr marL="171450" indent="-171450" algn="just">
              <a:spcAft>
                <a:spcPts val="600"/>
              </a:spcAf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Data: data used for fine-tune and RAG method</a:t>
            </a:r>
          </a:p>
        </p:txBody>
      </p:sp>
      <p:sp>
        <p:nvSpPr>
          <p:cNvPr id="9" name="文本框 8">
            <a:extLst>
              <a:ext uri="{FF2B5EF4-FFF2-40B4-BE49-F238E27FC236}">
                <a16:creationId xmlns:a16="http://schemas.microsoft.com/office/drawing/2014/main" id="{F917E785-0A88-C0C6-4764-BB8EF0CF250E}"/>
              </a:ext>
            </a:extLst>
          </p:cNvPr>
          <p:cNvSpPr txBox="1"/>
          <p:nvPr/>
        </p:nvSpPr>
        <p:spPr>
          <a:xfrm>
            <a:off x="5303024" y="1538346"/>
            <a:ext cx="3240000" cy="2351478"/>
          </a:xfrm>
          <a:prstGeom prst="rect">
            <a:avLst/>
          </a:prstGeom>
          <a:noFill/>
        </p:spPr>
        <p:txBody>
          <a:bodyPr wrap="square">
            <a:spAutoFit/>
          </a:bodyPr>
          <a:lstStyle/>
          <a:p>
            <a:pPr algn="just">
              <a:spcAft>
                <a:spcPts val="600"/>
              </a:spcAft>
            </a:pPr>
            <a:r>
              <a:rPr lang="en-US" altLang="zh-CN" sz="900" b="1" dirty="0">
                <a:latin typeface="Arial" panose="020B0604020202020204" pitchFamily="34" charset="0"/>
                <a:cs typeface="Arial" panose="020B0604020202020204" pitchFamily="34" charset="0"/>
              </a:rPr>
              <a:t>Three functions available:</a:t>
            </a:r>
          </a:p>
          <a:p>
            <a:pPr marL="171450" indent="-171450" algn="just">
              <a:spcAft>
                <a:spcPts val="600"/>
              </a:spcAf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Users can ask the chatbot for cocktail recommendations through an html webpage. </a:t>
            </a:r>
          </a:p>
          <a:p>
            <a:pPr marL="171450" indent="-171450" algn="just">
              <a:spcAft>
                <a:spcPts val="600"/>
              </a:spcAf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They can also use a search engine which is linked to an external website to search for related information. </a:t>
            </a:r>
          </a:p>
          <a:p>
            <a:pPr marL="171450" indent="-171450" algn="just">
              <a:spcAft>
                <a:spcPts val="600"/>
              </a:spcAf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Save their favorite products to a collection page for later reference. </a:t>
            </a:r>
          </a:p>
          <a:p>
            <a:pPr algn="just">
              <a:lnSpc>
                <a:spcPct val="120000"/>
              </a:lnSpc>
              <a:spcAft>
                <a:spcPts val="600"/>
              </a:spcAft>
            </a:pPr>
            <a:r>
              <a:rPr lang="en-US" altLang="zh-CN" sz="900" dirty="0">
                <a:latin typeface="Arial" panose="020B0604020202020204" pitchFamily="34" charset="0"/>
                <a:cs typeface="Arial" panose="020B0604020202020204" pitchFamily="34" charset="0"/>
              </a:rPr>
              <a:t>In summary, we developed three interactive functions for our cocktail recommendation system, and we ensured ease of use with a simple and clear interface. To go further in business, our system can be integrated with websites owned by major liquor companies to enhance customer experience and loyalty. </a:t>
            </a:r>
          </a:p>
        </p:txBody>
      </p:sp>
      <p:cxnSp>
        <p:nvCxnSpPr>
          <p:cNvPr id="10" name="直接连接符 9">
            <a:extLst>
              <a:ext uri="{FF2B5EF4-FFF2-40B4-BE49-F238E27FC236}">
                <a16:creationId xmlns:a16="http://schemas.microsoft.com/office/drawing/2014/main" id="{B0F536C2-1A19-D75E-A138-07012015ED52}"/>
              </a:ext>
            </a:extLst>
          </p:cNvPr>
          <p:cNvCxnSpPr>
            <a:cxnSpLocks/>
          </p:cNvCxnSpPr>
          <p:nvPr/>
        </p:nvCxnSpPr>
        <p:spPr>
          <a:xfrm>
            <a:off x="1353570" y="1389669"/>
            <a:ext cx="2016000" cy="0"/>
          </a:xfrm>
          <a:prstGeom prst="line">
            <a:avLst/>
          </a:prstGeom>
          <a:ln w="15875">
            <a:solidFill>
              <a:srgbClr val="AD2B5B"/>
            </a:solidFill>
            <a:prstDash val="soli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FABA26CF-19FA-59F3-0FC3-0C0A63DEDF11}"/>
              </a:ext>
            </a:extLst>
          </p:cNvPr>
          <p:cNvCxnSpPr>
            <a:cxnSpLocks/>
          </p:cNvCxnSpPr>
          <p:nvPr/>
        </p:nvCxnSpPr>
        <p:spPr>
          <a:xfrm>
            <a:off x="6042857" y="1389669"/>
            <a:ext cx="2016000" cy="0"/>
          </a:xfrm>
          <a:prstGeom prst="line">
            <a:avLst/>
          </a:prstGeom>
          <a:ln w="15875">
            <a:solidFill>
              <a:srgbClr val="AD2B5B"/>
            </a:solidFill>
            <a:prstDash val="soli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1E18495E-FBB8-3645-C14C-E6A3DF185EC4}"/>
              </a:ext>
            </a:extLst>
          </p:cNvPr>
          <p:cNvSpPr txBox="1"/>
          <p:nvPr/>
        </p:nvSpPr>
        <p:spPr>
          <a:xfrm>
            <a:off x="662343" y="2587303"/>
            <a:ext cx="3240000" cy="1708160"/>
          </a:xfrm>
          <a:prstGeom prst="rect">
            <a:avLst/>
          </a:prstGeom>
          <a:noFill/>
        </p:spPr>
        <p:txBody>
          <a:bodyPr wrap="square">
            <a:spAutoFit/>
          </a:bodyPr>
          <a:lstStyle/>
          <a:p>
            <a:pPr algn="just"/>
            <a:r>
              <a:rPr lang="en-US" altLang="zh-CN" sz="900" dirty="0">
                <a:latin typeface="Arial" panose="020B0604020202020204" pitchFamily="34" charset="0"/>
                <a:cs typeface="Arial" panose="020B0604020202020204" pitchFamily="34" charset="0"/>
              </a:rPr>
              <a:t>The major part of our implementation that focused on LLM is the backend development of the </a:t>
            </a:r>
            <a:r>
              <a:rPr lang="en-US" altLang="zh-CN" sz="900" b="1" dirty="0">
                <a:solidFill>
                  <a:srgbClr val="AD2B5B"/>
                </a:solidFill>
                <a:latin typeface="Arial" panose="020B0604020202020204" pitchFamily="34" charset="0"/>
                <a:cs typeface="Arial" panose="020B0604020202020204" pitchFamily="34" charset="0"/>
              </a:rPr>
              <a:t>chatbot</a:t>
            </a:r>
            <a:r>
              <a:rPr lang="en-US" altLang="zh-CN" sz="900" dirty="0">
                <a:latin typeface="Arial" panose="020B0604020202020204" pitchFamily="34" charset="0"/>
                <a:cs typeface="Arial" panose="020B0604020202020204" pitchFamily="34" charset="0"/>
              </a:rPr>
              <a:t>. </a:t>
            </a:r>
          </a:p>
          <a:p>
            <a:pPr algn="just">
              <a:spcBef>
                <a:spcPts val="600"/>
              </a:spcBef>
            </a:pPr>
            <a:r>
              <a:rPr lang="en-US" altLang="zh-CN" sz="900" dirty="0">
                <a:latin typeface="Arial" panose="020B0604020202020204" pitchFamily="34" charset="0"/>
                <a:cs typeface="Arial" panose="020B0604020202020204" pitchFamily="34" charset="0"/>
              </a:rPr>
              <a:t>For the chatbot development, we used two different LLM methods, </a:t>
            </a:r>
            <a:r>
              <a:rPr lang="en-US" altLang="zh-CN" sz="900" b="1" dirty="0">
                <a:solidFill>
                  <a:srgbClr val="AD2B5B"/>
                </a:solidFill>
                <a:latin typeface="Arial" panose="020B0604020202020204" pitchFamily="34" charset="0"/>
                <a:cs typeface="Arial" panose="020B0604020202020204" pitchFamily="34" charset="0"/>
              </a:rPr>
              <a:t>fine-tuning and RAG</a:t>
            </a:r>
            <a:r>
              <a:rPr lang="en-US" altLang="zh-CN" sz="900" dirty="0">
                <a:latin typeface="Arial" panose="020B0604020202020204" pitchFamily="34" charset="0"/>
                <a:cs typeface="Arial" panose="020B0604020202020204" pitchFamily="34" charset="0"/>
              </a:rPr>
              <a:t>. </a:t>
            </a:r>
          </a:p>
          <a:p>
            <a:pPr marL="171450" indent="-171450" algn="just">
              <a:spcBef>
                <a:spcPts val="600"/>
              </a:spcBef>
              <a:buFont typeface="Arial" panose="020B0604020202020204" pitchFamily="34" charset="0"/>
              <a:buChar char="•"/>
            </a:pPr>
            <a:r>
              <a:rPr lang="en-US" altLang="zh-CN" sz="900" b="1" dirty="0">
                <a:solidFill>
                  <a:srgbClr val="AD2B5B"/>
                </a:solidFill>
                <a:latin typeface="Arial" panose="020B0604020202020204" pitchFamily="34" charset="0"/>
                <a:cs typeface="Arial" panose="020B0604020202020204" pitchFamily="34" charset="0"/>
              </a:rPr>
              <a:t>Fine-tuning: </a:t>
            </a:r>
            <a:r>
              <a:rPr lang="en-US" altLang="zh-CN" sz="900" dirty="0">
                <a:latin typeface="Arial" panose="020B0604020202020204" pitchFamily="34" charset="0"/>
                <a:cs typeface="Arial" panose="020B0604020202020204" pitchFamily="34" charset="0"/>
              </a:rPr>
              <a:t>based on the </a:t>
            </a:r>
            <a:r>
              <a:rPr lang="en-US" altLang="zh-CN" sz="900" u="sng" dirty="0">
                <a:latin typeface="Arial" panose="020B0604020202020204" pitchFamily="34" charset="0"/>
                <a:cs typeface="Arial" panose="020B0604020202020204" pitchFamily="34" charset="0"/>
              </a:rPr>
              <a:t>TinyLlama-1.1B</a:t>
            </a:r>
            <a:r>
              <a:rPr lang="en-US" altLang="zh-CN" sz="900" dirty="0">
                <a:latin typeface="Arial" panose="020B0604020202020204" pitchFamily="34" charset="0"/>
                <a:cs typeface="Arial" panose="020B0604020202020204" pitchFamily="34" charset="0"/>
              </a:rPr>
              <a:t> model, and we found that the fine-tuned chatbot would generate correct answers in logical formats. </a:t>
            </a:r>
          </a:p>
          <a:p>
            <a:pPr marL="171450" indent="-171450" algn="just">
              <a:spcBef>
                <a:spcPts val="600"/>
              </a:spcBef>
              <a:buFont typeface="Arial" panose="020B0604020202020204" pitchFamily="34" charset="0"/>
              <a:buChar char="•"/>
            </a:pPr>
            <a:r>
              <a:rPr lang="en-US" altLang="zh-CN" sz="900" b="1" dirty="0">
                <a:solidFill>
                  <a:srgbClr val="AD2B5B"/>
                </a:solidFill>
                <a:latin typeface="Arial" panose="020B0604020202020204" pitchFamily="34" charset="0"/>
                <a:cs typeface="Arial" panose="020B0604020202020204" pitchFamily="34" charset="0"/>
              </a:rPr>
              <a:t>RAG: </a:t>
            </a:r>
            <a:r>
              <a:rPr lang="en-US" altLang="zh-CN" sz="900" dirty="0">
                <a:latin typeface="Arial" panose="020B0604020202020204" pitchFamily="34" charset="0"/>
                <a:cs typeface="Arial" panose="020B0604020202020204" pitchFamily="34" charset="0"/>
              </a:rPr>
              <a:t>answers can be generated from</a:t>
            </a:r>
            <a:r>
              <a:rPr lang="zh-CN" altLang="en-US" sz="900" dirty="0">
                <a:latin typeface="Arial" panose="020B0604020202020204" pitchFamily="34" charset="0"/>
                <a:cs typeface="Arial" panose="020B0604020202020204" pitchFamily="34" charset="0"/>
              </a:rPr>
              <a:t> </a:t>
            </a:r>
            <a:r>
              <a:rPr lang="en-US" altLang="zh-CN" sz="900" dirty="0">
                <a:latin typeface="Arial" panose="020B0604020202020204" pitchFamily="34" charset="0"/>
                <a:cs typeface="Arial" panose="020B0604020202020204" pitchFamily="34" charset="0"/>
              </a:rPr>
              <a:t>an external ILM API equipped with a vector database, with minimal device limitations and easy modification of data formats.</a:t>
            </a:r>
            <a:endParaRPr lang="zh-CN" altLang="en-US" sz="900" dirty="0">
              <a:latin typeface="Arial" panose="020B0604020202020204" pitchFamily="34" charset="0"/>
              <a:cs typeface="Arial" panose="020B0604020202020204" pitchFamily="34" charset="0"/>
            </a:endParaRPr>
          </a:p>
        </p:txBody>
      </p:sp>
      <p:cxnSp>
        <p:nvCxnSpPr>
          <p:cNvPr id="14" name="直接连接符 13">
            <a:extLst>
              <a:ext uri="{FF2B5EF4-FFF2-40B4-BE49-F238E27FC236}">
                <a16:creationId xmlns:a16="http://schemas.microsoft.com/office/drawing/2014/main" id="{1A2916AD-9EE5-79B3-47C2-841FA43AC5A5}"/>
              </a:ext>
            </a:extLst>
          </p:cNvPr>
          <p:cNvCxnSpPr>
            <a:cxnSpLocks/>
          </p:cNvCxnSpPr>
          <p:nvPr/>
        </p:nvCxnSpPr>
        <p:spPr>
          <a:xfrm>
            <a:off x="4639469" y="1022311"/>
            <a:ext cx="0" cy="3703036"/>
          </a:xfrm>
          <a:prstGeom prst="line">
            <a:avLst/>
          </a:prstGeom>
          <a:ln>
            <a:solidFill>
              <a:srgbClr val="D13543"/>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815557EC-B593-8B7E-0DC6-F32162CE71F7}"/>
              </a:ext>
            </a:extLst>
          </p:cNvPr>
          <p:cNvSpPr txBox="1"/>
          <p:nvPr/>
        </p:nvSpPr>
        <p:spPr>
          <a:xfrm>
            <a:off x="7702686" y="4988868"/>
            <a:ext cx="1576252"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 (58887807)</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3</a:t>
            </a:r>
          </a:p>
        </p:txBody>
      </p:sp>
    </p:spTree>
    <p:extLst>
      <p:ext uri="{BB962C8B-B14F-4D97-AF65-F5344CB8AC3E}">
        <p14:creationId xmlns:p14="http://schemas.microsoft.com/office/powerpoint/2010/main" val="6677896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744d49d5-804f-4a35-9ab6-98a3540b9817"/>
          <p:cNvGrpSpPr>
            <a:grpSpLocks noChangeAspect="1"/>
          </p:cNvGrpSpPr>
          <p:nvPr/>
        </p:nvGrpSpPr>
        <p:grpSpPr>
          <a:xfrm>
            <a:off x="2855089" y="1688225"/>
            <a:ext cx="3568761" cy="2617944"/>
            <a:chOff x="3774284" y="1772813"/>
            <a:chExt cx="4689151" cy="3439831"/>
          </a:xfrm>
          <a:effectLst>
            <a:outerShdw blurRad="50800" dist="38100" dir="2700000" algn="tl" rotWithShape="0">
              <a:prstClr val="black">
                <a:alpha val="40000"/>
              </a:prstClr>
            </a:outerShdw>
          </a:effectLst>
        </p:grpSpPr>
        <p:grpSp>
          <p:nvGrpSpPr>
            <p:cNvPr id="4" name="Group 13"/>
            <p:cNvGrpSpPr/>
            <p:nvPr/>
          </p:nvGrpSpPr>
          <p:grpSpPr>
            <a:xfrm>
              <a:off x="3774284" y="2299963"/>
              <a:ext cx="4689151" cy="2344576"/>
              <a:chOff x="5025571" y="2441729"/>
              <a:chExt cx="11048999" cy="5524501"/>
            </a:xfrm>
          </p:grpSpPr>
          <p:sp>
            <p:nvSpPr>
              <p:cNvPr id="27" name="Arc 24"/>
              <p:cNvSpPr/>
              <p:nvPr/>
            </p:nvSpPr>
            <p:spPr>
              <a:xfrm rot="5400000">
                <a:off x="5025571" y="2441729"/>
                <a:ext cx="5524501" cy="5524501"/>
              </a:xfrm>
              <a:prstGeom prst="arc">
                <a:avLst>
                  <a:gd name="adj1" fmla="val 16200000"/>
                  <a:gd name="adj2" fmla="val 10800000"/>
                </a:avLst>
              </a:prstGeom>
              <a:ln w="9525">
                <a:solidFill>
                  <a:srgbClr val="AD2B5B"/>
                </a:solidFill>
                <a:prstDash val="sysDash"/>
                <a:headEnd type="none"/>
                <a:tailEnd type="none"/>
              </a:ln>
            </p:spPr>
            <p:style>
              <a:lnRef idx="1">
                <a:schemeClr val="accent1"/>
              </a:lnRef>
              <a:fillRef idx="0">
                <a:schemeClr val="accent1"/>
              </a:fillRef>
              <a:effectRef idx="0">
                <a:schemeClr val="accent1"/>
              </a:effectRef>
              <a:fontRef idx="minor">
                <a:schemeClr val="tx1"/>
              </a:fontRef>
            </p:style>
            <p:txBody>
              <a:bodyPr anchor="ctr"/>
              <a:lstStyle/>
              <a:p>
                <a:pPr algn="ctr"/>
                <a:endParaRPr sz="1370" dirty="0">
                  <a:latin typeface="Arial"/>
                  <a:ea typeface="微软雅黑"/>
                  <a:sym typeface="Arial"/>
                </a:endParaRPr>
              </a:p>
            </p:txBody>
          </p:sp>
          <p:sp>
            <p:nvSpPr>
              <p:cNvPr id="28" name="Arc 25"/>
              <p:cNvSpPr/>
              <p:nvPr/>
            </p:nvSpPr>
            <p:spPr>
              <a:xfrm rot="16200000">
                <a:off x="10550070" y="2441730"/>
                <a:ext cx="5524500" cy="5524500"/>
              </a:xfrm>
              <a:prstGeom prst="arc">
                <a:avLst>
                  <a:gd name="adj1" fmla="val 16297427"/>
                  <a:gd name="adj2" fmla="val 10800000"/>
                </a:avLst>
              </a:prstGeom>
              <a:ln w="9525">
                <a:solidFill>
                  <a:srgbClr val="AD2B5B"/>
                </a:solidFill>
                <a:prstDash val="sysDash"/>
                <a:headEnd type="none"/>
                <a:tailEnd type="none"/>
              </a:ln>
            </p:spPr>
            <p:style>
              <a:lnRef idx="1">
                <a:schemeClr val="accent1"/>
              </a:lnRef>
              <a:fillRef idx="0">
                <a:schemeClr val="accent1"/>
              </a:fillRef>
              <a:effectRef idx="0">
                <a:schemeClr val="accent1"/>
              </a:effectRef>
              <a:fontRef idx="minor">
                <a:schemeClr val="tx1"/>
              </a:fontRef>
            </p:style>
            <p:txBody>
              <a:bodyPr anchor="ctr"/>
              <a:lstStyle/>
              <a:p>
                <a:pPr algn="ctr"/>
                <a:endParaRPr sz="1370" dirty="0">
                  <a:latin typeface="Arial"/>
                  <a:ea typeface="微软雅黑"/>
                  <a:sym typeface="Arial"/>
                </a:endParaRPr>
              </a:p>
            </p:txBody>
          </p:sp>
        </p:grpSp>
        <p:sp>
          <p:nvSpPr>
            <p:cNvPr id="5" name="Oval 16"/>
            <p:cNvSpPr/>
            <p:nvPr/>
          </p:nvSpPr>
          <p:spPr>
            <a:xfrm>
              <a:off x="4101184" y="4171269"/>
              <a:ext cx="404887" cy="404887"/>
            </a:xfrm>
            <a:prstGeom prst="ellipse">
              <a:avLst/>
            </a:prstGeom>
            <a:gradFill>
              <a:gsLst>
                <a:gs pos="39000">
                  <a:srgbClr val="7030A0"/>
                </a:gs>
                <a:gs pos="78000">
                  <a:srgbClr val="A12958"/>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70" dirty="0">
                <a:latin typeface="Arial"/>
                <a:ea typeface="微软雅黑"/>
                <a:sym typeface="Arial"/>
              </a:endParaRPr>
            </a:p>
          </p:txBody>
        </p:sp>
        <p:sp>
          <p:nvSpPr>
            <p:cNvPr id="6" name="Oval 17"/>
            <p:cNvSpPr/>
            <p:nvPr/>
          </p:nvSpPr>
          <p:spPr>
            <a:xfrm>
              <a:off x="7752663" y="2282644"/>
              <a:ext cx="404887" cy="404887"/>
            </a:xfrm>
            <a:prstGeom prst="ellipse">
              <a:avLst/>
            </a:prstGeom>
            <a:gradFill>
              <a:gsLst>
                <a:gs pos="39000">
                  <a:srgbClr val="7030A0"/>
                </a:gs>
                <a:gs pos="78000">
                  <a:srgbClr val="A12958"/>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70" dirty="0">
                <a:latin typeface="Arial"/>
                <a:ea typeface="微软雅黑"/>
                <a:sym typeface="Arial"/>
              </a:endParaRPr>
            </a:p>
          </p:txBody>
        </p:sp>
        <p:grpSp>
          <p:nvGrpSpPr>
            <p:cNvPr id="7" name="Group 3"/>
            <p:cNvGrpSpPr/>
            <p:nvPr/>
          </p:nvGrpSpPr>
          <p:grpSpPr>
            <a:xfrm>
              <a:off x="6627184" y="3884724"/>
              <a:ext cx="1327924" cy="1327920"/>
              <a:chOff x="6714584" y="3938476"/>
              <a:chExt cx="1022143" cy="1022141"/>
            </a:xfrm>
          </p:grpSpPr>
          <p:sp>
            <p:nvSpPr>
              <p:cNvPr id="24" name="Oval 18"/>
              <p:cNvSpPr/>
              <p:nvPr/>
            </p:nvSpPr>
            <p:spPr>
              <a:xfrm flipH="1">
                <a:off x="6714584" y="3938476"/>
                <a:ext cx="1022143" cy="1022141"/>
              </a:xfrm>
              <a:prstGeom prst="ellipse">
                <a:avLst/>
              </a:prstGeom>
              <a:solidFill>
                <a:srgbClr val="D13543"/>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70" dirty="0">
                  <a:latin typeface="Arial"/>
                  <a:ea typeface="微软雅黑"/>
                  <a:sym typeface="Arial"/>
                </a:endParaRPr>
              </a:p>
            </p:txBody>
          </p:sp>
          <p:sp>
            <p:nvSpPr>
              <p:cNvPr id="25" name="Oval 19"/>
              <p:cNvSpPr/>
              <p:nvPr/>
            </p:nvSpPr>
            <p:spPr>
              <a:xfrm flipH="1">
                <a:off x="6793889" y="4011683"/>
                <a:ext cx="871263" cy="871262"/>
              </a:xfrm>
              <a:prstGeom prst="ellipse">
                <a:avLst/>
              </a:prstGeom>
              <a:solidFill>
                <a:srgbClr val="D13543"/>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70" dirty="0">
                  <a:latin typeface="Arial"/>
                  <a:ea typeface="微软雅黑"/>
                  <a:sym typeface="Arial"/>
                </a:endParaRPr>
              </a:p>
            </p:txBody>
          </p:sp>
        </p:grpSp>
        <p:grpSp>
          <p:nvGrpSpPr>
            <p:cNvPr id="8" name="Group 6"/>
            <p:cNvGrpSpPr/>
            <p:nvPr/>
          </p:nvGrpSpPr>
          <p:grpSpPr>
            <a:xfrm>
              <a:off x="4282608" y="1772813"/>
              <a:ext cx="1327923" cy="1327920"/>
              <a:chOff x="4909896" y="2312873"/>
              <a:chExt cx="1022143" cy="1022141"/>
            </a:xfrm>
          </p:grpSpPr>
          <p:sp>
            <p:nvSpPr>
              <p:cNvPr id="21" name="Oval 21"/>
              <p:cNvSpPr/>
              <p:nvPr/>
            </p:nvSpPr>
            <p:spPr>
              <a:xfrm flipH="1">
                <a:off x="4909896" y="2312873"/>
                <a:ext cx="1022143" cy="1022141"/>
              </a:xfrm>
              <a:prstGeom prst="ellipse">
                <a:avLst/>
              </a:prstGeom>
              <a:noFill/>
              <a:ln w="38100">
                <a:solidFill>
                  <a:srgbClr val="AD2B5B"/>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70" dirty="0">
                  <a:latin typeface="Arial"/>
                  <a:ea typeface="微软雅黑"/>
                  <a:sym typeface="Arial"/>
                </a:endParaRPr>
              </a:p>
            </p:txBody>
          </p:sp>
          <p:sp>
            <p:nvSpPr>
              <p:cNvPr id="22" name="Oval 22"/>
              <p:cNvSpPr/>
              <p:nvPr/>
            </p:nvSpPr>
            <p:spPr>
              <a:xfrm flipH="1">
                <a:off x="4989197" y="2388316"/>
                <a:ext cx="871263" cy="871262"/>
              </a:xfrm>
              <a:prstGeom prst="ellipse">
                <a:avLst/>
              </a:prstGeom>
              <a:solidFill>
                <a:srgbClr val="AD2B5B"/>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70" dirty="0">
                  <a:latin typeface="Arial"/>
                  <a:ea typeface="微软雅黑"/>
                  <a:sym typeface="Arial"/>
                </a:endParaRPr>
              </a:p>
            </p:txBody>
          </p:sp>
        </p:grpSp>
      </p:grpSp>
      <p:sp>
        <p:nvSpPr>
          <p:cNvPr id="11" name="îŝḷîḓé-矩形: 圆角 70">
            <a:extLst>
              <a:ext uri="{FF2B5EF4-FFF2-40B4-BE49-F238E27FC236}">
                <a16:creationId xmlns:a16="http://schemas.microsoft.com/office/drawing/2014/main" id="{A5C982D6-4B11-C1A7-F3FD-144E828FF42E}"/>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02</a:t>
            </a:r>
            <a:endParaRPr lang="zh-CN" altLang="en-US" sz="1018" b="1" dirty="0">
              <a:latin typeface="Arial" panose="020B0604020202020204" pitchFamily="34" charset="0"/>
              <a:cs typeface="Arial" panose="020B0604020202020204" pitchFamily="34" charset="0"/>
              <a:sym typeface="+mn-lt"/>
            </a:endParaRPr>
          </a:p>
        </p:txBody>
      </p:sp>
      <p:sp>
        <p:nvSpPr>
          <p:cNvPr id="12" name="文本框 11">
            <a:extLst>
              <a:ext uri="{FF2B5EF4-FFF2-40B4-BE49-F238E27FC236}">
                <a16:creationId xmlns:a16="http://schemas.microsoft.com/office/drawing/2014/main" id="{DBB9ACC8-D181-5C99-7D0B-CFA862F17257}"/>
              </a:ext>
            </a:extLst>
          </p:cNvPr>
          <p:cNvSpPr txBox="1"/>
          <p:nvPr/>
        </p:nvSpPr>
        <p:spPr>
          <a:xfrm>
            <a:off x="1296979" y="108683"/>
            <a:ext cx="4245073" cy="307777"/>
          </a:xfrm>
          <a:prstGeom prst="rect">
            <a:avLst/>
          </a:prstGeom>
          <a:noFill/>
        </p:spPr>
        <p:txBody>
          <a:bodyPr wrap="none" rtlCol="0">
            <a:spAutoFit/>
          </a:bodyPr>
          <a:lstStyle/>
          <a:p>
            <a:r>
              <a:rPr lang="en-US" altLang="zh-CN" sz="1400" b="1" dirty="0">
                <a:solidFill>
                  <a:srgbClr val="2D3B45"/>
                </a:solidFill>
                <a:latin typeface="Arial" panose="020B0604020202020204" pitchFamily="34" charset="0"/>
                <a:cs typeface="Arial" panose="020B0604020202020204" pitchFamily="34" charset="0"/>
                <a:sym typeface="+mn-lt"/>
              </a:rPr>
              <a:t>Methodology _ Front-end and Back-end Design </a:t>
            </a:r>
            <a:endParaRPr lang="zh-CN" altLang="en-US" sz="1400" b="1" dirty="0">
              <a:solidFill>
                <a:schemeClr val="bg2">
                  <a:lumMod val="10000"/>
                </a:schemeClr>
              </a:solidFill>
              <a:latin typeface="Arial" panose="020B0604020202020204" pitchFamily="34" charset="0"/>
              <a:cs typeface="Arial" panose="020B0604020202020204" pitchFamily="34" charset="0"/>
              <a:sym typeface="+mn-lt"/>
            </a:endParaRPr>
          </a:p>
        </p:txBody>
      </p:sp>
      <p:pic>
        <p:nvPicPr>
          <p:cNvPr id="14" name="图形 13" descr="计算机 纯色填充">
            <a:extLst>
              <a:ext uri="{FF2B5EF4-FFF2-40B4-BE49-F238E27FC236}">
                <a16:creationId xmlns:a16="http://schemas.microsoft.com/office/drawing/2014/main" id="{5D2FB98C-B2A8-8FD0-0D10-D545CC629C9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33552" y="3600537"/>
            <a:ext cx="396214" cy="396214"/>
          </a:xfrm>
          <a:prstGeom prst="rect">
            <a:avLst/>
          </a:prstGeom>
          <a:effectLst>
            <a:outerShdw blurRad="50800" dist="38100" dir="2700000" algn="tl" rotWithShape="0">
              <a:prstClr val="black">
                <a:alpha val="40000"/>
              </a:prstClr>
            </a:outerShdw>
          </a:effectLst>
        </p:spPr>
      </p:pic>
      <p:pic>
        <p:nvPicPr>
          <p:cNvPr id="16" name="图形 15" descr="数据库 纯色填充">
            <a:extLst>
              <a:ext uri="{FF2B5EF4-FFF2-40B4-BE49-F238E27FC236}">
                <a16:creationId xmlns:a16="http://schemas.microsoft.com/office/drawing/2014/main" id="{99AE6C5D-79EB-E2FC-918A-C3472157017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49171" y="1988173"/>
            <a:ext cx="396214" cy="396214"/>
          </a:xfrm>
          <a:prstGeom prst="rect">
            <a:avLst/>
          </a:prstGeom>
          <a:effectLst>
            <a:outerShdw blurRad="50800" dist="38100" dir="2700000" algn="tl" rotWithShape="0">
              <a:prstClr val="black">
                <a:alpha val="40000"/>
              </a:prstClr>
            </a:outerShdw>
          </a:effectLst>
        </p:spPr>
      </p:pic>
      <p:sp>
        <p:nvSpPr>
          <p:cNvPr id="18" name="文本框 17">
            <a:extLst>
              <a:ext uri="{FF2B5EF4-FFF2-40B4-BE49-F238E27FC236}">
                <a16:creationId xmlns:a16="http://schemas.microsoft.com/office/drawing/2014/main" id="{B4C8E5B8-0D91-0BAD-EAE1-D6C1C542F217}"/>
              </a:ext>
            </a:extLst>
          </p:cNvPr>
          <p:cNvSpPr txBox="1"/>
          <p:nvPr/>
        </p:nvSpPr>
        <p:spPr>
          <a:xfrm>
            <a:off x="253445" y="1022475"/>
            <a:ext cx="2509538" cy="2923877"/>
          </a:xfrm>
          <a:prstGeom prst="rect">
            <a:avLst/>
          </a:prstGeom>
          <a:noFill/>
        </p:spPr>
        <p:txBody>
          <a:bodyPr wrap="square">
            <a:spAutoFit/>
          </a:bodyPr>
          <a:lstStyle/>
          <a:p>
            <a:pPr algn="just"/>
            <a:r>
              <a:rPr lang="en-US" altLang="zh-CN" sz="1100" b="1" dirty="0">
                <a:solidFill>
                  <a:srgbClr val="AD2B5B"/>
                </a:solidFill>
                <a:latin typeface="Arial" panose="020B0604020202020204" pitchFamily="34" charset="0"/>
                <a:cs typeface="Arial" panose="020B0604020202020204" pitchFamily="34" charset="0"/>
              </a:rPr>
              <a:t>Front-end design</a:t>
            </a:r>
          </a:p>
          <a:p>
            <a:pPr algn="just">
              <a:spcBef>
                <a:spcPts val="600"/>
              </a:spcBef>
            </a:pPr>
            <a:r>
              <a:rPr lang="en-US" altLang="zh-CN" sz="900" dirty="0">
                <a:latin typeface="Arial" panose="020B0604020202020204" pitchFamily="34" charset="0"/>
                <a:cs typeface="Arial" panose="020B0604020202020204" pitchFamily="34" charset="0"/>
              </a:rPr>
              <a:t>Using Cascading Style Sheets code, we designed the front-end interactive page. We set the background color, calligraphic style, and card style in the webpage and made it easy to operate and user-friendly through different settings:</a:t>
            </a: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rPr>
              <a:t>Distinguish different interaction situations by button colors: the main button </a:t>
            </a:r>
            <a:r>
              <a:rPr lang="en-US" altLang="zh-CN" sz="900" u="sng" dirty="0">
                <a:latin typeface="Arial" panose="020B0604020202020204" pitchFamily="34" charset="0"/>
                <a:cs typeface="Arial" panose="020B0604020202020204" pitchFamily="34" charset="0"/>
              </a:rPr>
              <a:t>(.</a:t>
            </a:r>
            <a:r>
              <a:rPr lang="en-US" altLang="zh-CN" sz="900" u="sng" dirty="0" err="1">
                <a:latin typeface="Arial" panose="020B0604020202020204" pitchFamily="34" charset="0"/>
                <a:cs typeface="Arial" panose="020B0604020202020204" pitchFamily="34" charset="0"/>
              </a:rPr>
              <a:t>btn</a:t>
            </a:r>
            <a:r>
              <a:rPr lang="en-US" altLang="zh-CN" sz="900" u="sng" dirty="0">
                <a:latin typeface="Arial" panose="020B0604020202020204" pitchFamily="34" charset="0"/>
                <a:cs typeface="Arial" panose="020B0604020202020204" pitchFamily="34" charset="0"/>
              </a:rPr>
              <a:t>-primary)</a:t>
            </a:r>
            <a:r>
              <a:rPr lang="en-US" altLang="zh-CN" sz="900" dirty="0">
                <a:latin typeface="Arial" panose="020B0604020202020204" pitchFamily="34" charset="0"/>
                <a:cs typeface="Arial" panose="020B0604020202020204" pitchFamily="34" charset="0"/>
              </a:rPr>
              <a:t> is blue, green represents successful operation </a:t>
            </a:r>
            <a:r>
              <a:rPr lang="en-US" altLang="zh-CN" sz="900" u="sng" dirty="0">
                <a:latin typeface="Arial" panose="020B0604020202020204" pitchFamily="34" charset="0"/>
                <a:cs typeface="Arial" panose="020B0604020202020204" pitchFamily="34" charset="0"/>
              </a:rPr>
              <a:t>(.</a:t>
            </a:r>
            <a:r>
              <a:rPr lang="en-US" altLang="zh-CN" sz="900" u="sng" dirty="0" err="1">
                <a:latin typeface="Arial" panose="020B0604020202020204" pitchFamily="34" charset="0"/>
                <a:cs typeface="Arial" panose="020B0604020202020204" pitchFamily="34" charset="0"/>
              </a:rPr>
              <a:t>btn</a:t>
            </a:r>
            <a:r>
              <a:rPr lang="en-US" altLang="zh-CN" sz="900" u="sng" dirty="0">
                <a:latin typeface="Arial" panose="020B0604020202020204" pitchFamily="34" charset="0"/>
                <a:cs typeface="Arial" panose="020B0604020202020204" pitchFamily="34" charset="0"/>
              </a:rPr>
              <a:t>-success)</a:t>
            </a:r>
            <a:r>
              <a:rPr lang="en-US" altLang="zh-CN" sz="900" dirty="0">
                <a:latin typeface="Arial" panose="020B0604020202020204" pitchFamily="34" charset="0"/>
                <a:cs typeface="Arial" panose="020B0604020202020204" pitchFamily="34" charset="0"/>
              </a:rPr>
              <a:t>, and yellow represents operation warning (.</a:t>
            </a:r>
            <a:r>
              <a:rPr lang="en-US" altLang="zh-CN" sz="900" u="sng" dirty="0" err="1">
                <a:latin typeface="Arial" panose="020B0604020202020204" pitchFamily="34" charset="0"/>
                <a:cs typeface="Arial" panose="020B0604020202020204" pitchFamily="34" charset="0"/>
              </a:rPr>
              <a:t>btn</a:t>
            </a:r>
            <a:r>
              <a:rPr lang="en-US" altLang="zh-CN" sz="900" u="sng" dirty="0">
                <a:latin typeface="Arial" panose="020B0604020202020204" pitchFamily="34" charset="0"/>
                <a:cs typeface="Arial" panose="020B0604020202020204" pitchFamily="34" charset="0"/>
              </a:rPr>
              <a:t>-warning)</a:t>
            </a: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rPr>
              <a:t>Enhance user experience through mouse hover effects</a:t>
            </a:r>
            <a:r>
              <a:rPr lang="en-US" altLang="zh-CN" sz="900" u="sng" dirty="0">
                <a:latin typeface="Arial" panose="020B0604020202020204" pitchFamily="34" charset="0"/>
                <a:cs typeface="Arial" panose="020B0604020202020204" pitchFamily="34" charset="0"/>
              </a:rPr>
              <a:t> (transform: </a:t>
            </a:r>
            <a:r>
              <a:rPr lang="en-US" altLang="zh-CN" sz="900" u="sng" dirty="0" err="1">
                <a:latin typeface="Arial" panose="020B0604020202020204" pitchFamily="34" charset="0"/>
                <a:cs typeface="Arial" panose="020B0604020202020204" pitchFamily="34" charset="0"/>
              </a:rPr>
              <a:t>translateY</a:t>
            </a:r>
            <a:r>
              <a:rPr lang="en-US" altLang="zh-CN" sz="900" u="sng" dirty="0">
                <a:latin typeface="Arial" panose="020B0604020202020204" pitchFamily="34" charset="0"/>
                <a:cs typeface="Arial" panose="020B0604020202020204" pitchFamily="34" charset="0"/>
              </a:rPr>
              <a:t> (-5px))</a:t>
            </a: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rPr>
              <a:t>Well displayed on different screens: defining a container class </a:t>
            </a:r>
            <a:r>
              <a:rPr lang="en-US" altLang="zh-CN" sz="900" u="sng" dirty="0">
                <a:latin typeface="Arial" panose="020B0604020202020204" pitchFamily="34" charset="0"/>
                <a:cs typeface="Arial" panose="020B0604020202020204" pitchFamily="34" charset="0"/>
              </a:rPr>
              <a:t>(.container)</a:t>
            </a:r>
            <a:r>
              <a:rPr lang="en-US" altLang="zh-CN" sz="900" dirty="0">
                <a:latin typeface="Arial" panose="020B0604020202020204" pitchFamily="34" charset="0"/>
                <a:cs typeface="Arial" panose="020B0604020202020204" pitchFamily="34" charset="0"/>
              </a:rPr>
              <a:t> with a maximum width of 800px.</a:t>
            </a:r>
          </a:p>
        </p:txBody>
      </p:sp>
      <p:sp>
        <p:nvSpPr>
          <p:cNvPr id="20" name="文本框 19">
            <a:extLst>
              <a:ext uri="{FF2B5EF4-FFF2-40B4-BE49-F238E27FC236}">
                <a16:creationId xmlns:a16="http://schemas.microsoft.com/office/drawing/2014/main" id="{4A602EED-E150-640B-5130-1509D3457669}"/>
              </a:ext>
            </a:extLst>
          </p:cNvPr>
          <p:cNvSpPr txBox="1"/>
          <p:nvPr/>
        </p:nvSpPr>
        <p:spPr>
          <a:xfrm>
            <a:off x="6516293" y="2844199"/>
            <a:ext cx="2509200" cy="1892826"/>
          </a:xfrm>
          <a:prstGeom prst="rect">
            <a:avLst/>
          </a:prstGeom>
          <a:noFill/>
        </p:spPr>
        <p:txBody>
          <a:bodyPr wrap="square">
            <a:spAutoFit/>
          </a:bodyPr>
          <a:lstStyle/>
          <a:p>
            <a:pPr algn="just"/>
            <a:r>
              <a:rPr lang="en-US" altLang="zh-CN" sz="1100" b="1" dirty="0">
                <a:solidFill>
                  <a:srgbClr val="AD2B5B"/>
                </a:solidFill>
                <a:latin typeface="Arial" panose="020B0604020202020204" pitchFamily="34" charset="0"/>
                <a:cs typeface="Arial" panose="020B0604020202020204" pitchFamily="34" charset="0"/>
              </a:rPr>
              <a:t>Backend design</a:t>
            </a:r>
          </a:p>
          <a:p>
            <a:pPr algn="just">
              <a:spcBef>
                <a:spcPts val="600"/>
              </a:spcBef>
            </a:pPr>
            <a:r>
              <a:rPr lang="en-US" altLang="zh-CN" sz="900" dirty="0">
                <a:latin typeface="Arial" panose="020B0604020202020204" pitchFamily="34" charset="0"/>
                <a:cs typeface="Arial" panose="020B0604020202020204" pitchFamily="34" charset="0"/>
              </a:rPr>
              <a:t>The backend application is designed to process interactions from the front-end webpage. </a:t>
            </a:r>
          </a:p>
          <a:p>
            <a:pPr algn="just">
              <a:spcBef>
                <a:spcPts val="600"/>
              </a:spcBef>
            </a:pPr>
            <a:r>
              <a:rPr lang="en-US" altLang="zh-CN" sz="900" dirty="0">
                <a:latin typeface="Arial" panose="020B0604020202020204" pitchFamily="34" charset="0"/>
                <a:cs typeface="Arial" panose="020B0604020202020204" pitchFamily="34" charset="0"/>
              </a:rPr>
              <a:t>Based on </a:t>
            </a:r>
            <a:r>
              <a:rPr lang="en-US" altLang="zh-CN" sz="900" b="1" dirty="0">
                <a:solidFill>
                  <a:srgbClr val="AD2B5B"/>
                </a:solidFill>
                <a:latin typeface="Arial" panose="020B0604020202020204" pitchFamily="34" charset="0"/>
                <a:cs typeface="Arial" panose="020B0604020202020204" pitchFamily="34" charset="0"/>
              </a:rPr>
              <a:t>Flask</a:t>
            </a:r>
            <a:r>
              <a:rPr lang="en-US" altLang="zh-CN" sz="900" dirty="0">
                <a:latin typeface="Arial" panose="020B0604020202020204" pitchFamily="34" charset="0"/>
                <a:cs typeface="Arial" panose="020B0604020202020204" pitchFamily="34" charset="0"/>
              </a:rPr>
              <a:t>, it is a complete cocktail chatbot, which includes the three major functions mentioned in the introduction: </a:t>
            </a: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rPr>
              <a:t>Chatbot (“Ask About Cocktail”)</a:t>
            </a: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rPr>
              <a:t>Search engine (“Search Cocktail”)</a:t>
            </a: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rPr>
              <a:t>Favorite collections (“Favorite”).</a:t>
            </a:r>
          </a:p>
        </p:txBody>
      </p:sp>
      <p:sp>
        <p:nvSpPr>
          <p:cNvPr id="2" name="文本框 1">
            <a:extLst>
              <a:ext uri="{FF2B5EF4-FFF2-40B4-BE49-F238E27FC236}">
                <a16:creationId xmlns:a16="http://schemas.microsoft.com/office/drawing/2014/main" id="{E5F459B5-861C-1D6F-50F5-2365AA540573}"/>
              </a:ext>
            </a:extLst>
          </p:cNvPr>
          <p:cNvSpPr txBox="1"/>
          <p:nvPr/>
        </p:nvSpPr>
        <p:spPr>
          <a:xfrm>
            <a:off x="7676560" y="4988868"/>
            <a:ext cx="1602378"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(58947280)</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îŝḷîḓé-矩形: 圆角 70">
            <a:extLst>
              <a:ext uri="{FF2B5EF4-FFF2-40B4-BE49-F238E27FC236}">
                <a16:creationId xmlns:a16="http://schemas.microsoft.com/office/drawing/2014/main" id="{2FD7B8C6-55FB-6921-8636-32DDA75555B0}"/>
              </a:ext>
            </a:extLst>
          </p:cNvPr>
          <p:cNvSpPr/>
          <p:nvPr/>
        </p:nvSpPr>
        <p:spPr>
          <a:xfrm>
            <a:off x="3338719" y="1701189"/>
            <a:ext cx="2633884" cy="2743556"/>
          </a:xfrm>
          <a:prstGeom prst="roundRect">
            <a:avLst>
              <a:gd name="adj" fmla="val 0"/>
            </a:avLst>
          </a:prstGeom>
          <a:solidFill>
            <a:schemeClr val="bg1"/>
          </a:solidFill>
          <a:ln w="6350">
            <a:solidFill>
              <a:srgbClr val="D13543"/>
            </a:solid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13" name="îŝḷîḓé-矩形: 圆角 70">
            <a:extLst>
              <a:ext uri="{FF2B5EF4-FFF2-40B4-BE49-F238E27FC236}">
                <a16:creationId xmlns:a16="http://schemas.microsoft.com/office/drawing/2014/main" id="{DC89D0D8-FF92-D1A2-C083-AFA98D954F9F}"/>
              </a:ext>
            </a:extLst>
          </p:cNvPr>
          <p:cNvSpPr/>
          <p:nvPr/>
        </p:nvSpPr>
        <p:spPr>
          <a:xfrm>
            <a:off x="6147442" y="1701189"/>
            <a:ext cx="2633884" cy="2743556"/>
          </a:xfrm>
          <a:prstGeom prst="roundRect">
            <a:avLst>
              <a:gd name="adj" fmla="val 0"/>
            </a:avLst>
          </a:prstGeom>
          <a:solidFill>
            <a:schemeClr val="bg1"/>
          </a:solidFill>
          <a:ln w="6350">
            <a:solidFill>
              <a:srgbClr val="D13543"/>
            </a:solid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10" name="îŝḷîḓé-矩形: 圆角 70">
            <a:extLst>
              <a:ext uri="{FF2B5EF4-FFF2-40B4-BE49-F238E27FC236}">
                <a16:creationId xmlns:a16="http://schemas.microsoft.com/office/drawing/2014/main" id="{28CB8EF4-27E2-E01A-56C9-E855DD619AD9}"/>
              </a:ext>
            </a:extLst>
          </p:cNvPr>
          <p:cNvSpPr/>
          <p:nvPr/>
        </p:nvSpPr>
        <p:spPr>
          <a:xfrm>
            <a:off x="529995" y="1701189"/>
            <a:ext cx="2633884" cy="2743556"/>
          </a:xfrm>
          <a:prstGeom prst="roundRect">
            <a:avLst>
              <a:gd name="adj" fmla="val 0"/>
            </a:avLst>
          </a:prstGeom>
          <a:solidFill>
            <a:schemeClr val="bg1"/>
          </a:solidFill>
          <a:ln w="6350">
            <a:solidFill>
              <a:srgbClr val="D13543"/>
            </a:solid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26" name="等腰三角形 25">
            <a:extLst>
              <a:ext uri="{FF2B5EF4-FFF2-40B4-BE49-F238E27FC236}">
                <a16:creationId xmlns:a16="http://schemas.microsoft.com/office/drawing/2014/main" id="{07440BED-54EA-410E-B41F-8F4189B89425}"/>
              </a:ext>
            </a:extLst>
          </p:cNvPr>
          <p:cNvSpPr/>
          <p:nvPr/>
        </p:nvSpPr>
        <p:spPr>
          <a:xfrm>
            <a:off x="1592868" y="980655"/>
            <a:ext cx="447015" cy="255214"/>
          </a:xfrm>
          <a:prstGeom prst="triangle">
            <a:avLst/>
          </a:prstGeom>
          <a:solidFill>
            <a:schemeClr val="tx1">
              <a:lumMod val="95000"/>
              <a:lumOff val="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dirty="0">
              <a:solidFill>
                <a:schemeClr val="tx1">
                  <a:lumMod val="85000"/>
                  <a:lumOff val="15000"/>
                </a:schemeClr>
              </a:solidFill>
              <a:cs typeface="+mn-ea"/>
              <a:sym typeface="+mn-lt"/>
            </a:endParaRPr>
          </a:p>
        </p:txBody>
      </p:sp>
      <p:sp>
        <p:nvSpPr>
          <p:cNvPr id="24" name="矩形 23">
            <a:extLst>
              <a:ext uri="{FF2B5EF4-FFF2-40B4-BE49-F238E27FC236}">
                <a16:creationId xmlns:a16="http://schemas.microsoft.com/office/drawing/2014/main" id="{83148BC8-694A-4247-BB84-6B548BB2F8E5}"/>
              </a:ext>
            </a:extLst>
          </p:cNvPr>
          <p:cNvSpPr/>
          <p:nvPr/>
        </p:nvSpPr>
        <p:spPr>
          <a:xfrm>
            <a:off x="529996" y="1232961"/>
            <a:ext cx="2633884" cy="385375"/>
          </a:xfrm>
          <a:prstGeom prst="rect">
            <a:avLst/>
          </a:prstGeom>
          <a:gradFill>
            <a:gsLst>
              <a:gs pos="35000">
                <a:srgbClr val="981B49"/>
              </a:gs>
              <a:gs pos="75000">
                <a:srgbClr val="D13543"/>
              </a:gs>
              <a:gs pos="100000">
                <a:srgbClr val="DA5B39"/>
              </a:gs>
            </a:gsLst>
            <a:path path="circle">
              <a:fillToRect l="100000" t="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lumMod val="85000"/>
                  <a:lumOff val="15000"/>
                </a:schemeClr>
              </a:solidFill>
              <a:cs typeface="+mn-ea"/>
              <a:sym typeface="+mn-lt"/>
            </a:endParaRPr>
          </a:p>
        </p:txBody>
      </p:sp>
      <p:sp>
        <p:nvSpPr>
          <p:cNvPr id="20" name="等腰三角形 19">
            <a:extLst>
              <a:ext uri="{FF2B5EF4-FFF2-40B4-BE49-F238E27FC236}">
                <a16:creationId xmlns:a16="http://schemas.microsoft.com/office/drawing/2014/main" id="{B08B7CB8-9C38-48FB-A5CB-E61DA44FC11A}"/>
              </a:ext>
            </a:extLst>
          </p:cNvPr>
          <p:cNvSpPr/>
          <p:nvPr/>
        </p:nvSpPr>
        <p:spPr>
          <a:xfrm>
            <a:off x="4384274" y="994508"/>
            <a:ext cx="447015" cy="255214"/>
          </a:xfrm>
          <a:prstGeom prst="triangle">
            <a:avLst/>
          </a:prstGeom>
          <a:solidFill>
            <a:schemeClr val="tx1">
              <a:lumMod val="95000"/>
              <a:lumOff val="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schemeClr val="tx1">
                  <a:lumMod val="85000"/>
                  <a:lumOff val="15000"/>
                </a:schemeClr>
              </a:solidFill>
              <a:cs typeface="+mn-ea"/>
              <a:sym typeface="+mn-lt"/>
            </a:endParaRPr>
          </a:p>
        </p:txBody>
      </p:sp>
      <p:sp>
        <p:nvSpPr>
          <p:cNvPr id="18" name="矩形 17">
            <a:extLst>
              <a:ext uri="{FF2B5EF4-FFF2-40B4-BE49-F238E27FC236}">
                <a16:creationId xmlns:a16="http://schemas.microsoft.com/office/drawing/2014/main" id="{8942E881-D1D2-4A5A-80EB-BD7705CEFE7B}"/>
              </a:ext>
            </a:extLst>
          </p:cNvPr>
          <p:cNvSpPr/>
          <p:nvPr/>
        </p:nvSpPr>
        <p:spPr>
          <a:xfrm>
            <a:off x="3321402" y="1246814"/>
            <a:ext cx="2633884" cy="385375"/>
          </a:xfrm>
          <a:prstGeom prst="rect">
            <a:avLst/>
          </a:prstGeom>
          <a:gradFill>
            <a:gsLst>
              <a:gs pos="35000">
                <a:srgbClr val="981B49"/>
              </a:gs>
              <a:gs pos="75000">
                <a:srgbClr val="D13543"/>
              </a:gs>
              <a:gs pos="100000">
                <a:srgbClr val="DA5B39"/>
              </a:gs>
            </a:gsLst>
            <a:path path="circle">
              <a:fillToRect l="100000" t="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lumMod val="85000"/>
                  <a:lumOff val="15000"/>
                </a:schemeClr>
              </a:solidFill>
              <a:cs typeface="+mn-ea"/>
              <a:sym typeface="+mn-lt"/>
            </a:endParaRPr>
          </a:p>
        </p:txBody>
      </p:sp>
      <p:sp>
        <p:nvSpPr>
          <p:cNvPr id="14" name="等腰三角形 13">
            <a:extLst>
              <a:ext uri="{FF2B5EF4-FFF2-40B4-BE49-F238E27FC236}">
                <a16:creationId xmlns:a16="http://schemas.microsoft.com/office/drawing/2014/main" id="{28DC16B3-F7DB-4733-ACCE-D59A8C1EC9E2}"/>
              </a:ext>
            </a:extLst>
          </p:cNvPr>
          <p:cNvSpPr/>
          <p:nvPr/>
        </p:nvSpPr>
        <p:spPr>
          <a:xfrm>
            <a:off x="7210314" y="980655"/>
            <a:ext cx="447015" cy="255214"/>
          </a:xfrm>
          <a:prstGeom prst="triangle">
            <a:avLst/>
          </a:prstGeom>
          <a:solidFill>
            <a:schemeClr val="tx1">
              <a:lumMod val="95000"/>
              <a:lumOff val="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schemeClr val="tx1">
                  <a:lumMod val="85000"/>
                  <a:lumOff val="15000"/>
                </a:schemeClr>
              </a:solidFill>
              <a:cs typeface="+mn-ea"/>
              <a:sym typeface="+mn-lt"/>
            </a:endParaRPr>
          </a:p>
        </p:txBody>
      </p:sp>
      <p:sp>
        <p:nvSpPr>
          <p:cNvPr id="12" name="矩形 11">
            <a:extLst>
              <a:ext uri="{FF2B5EF4-FFF2-40B4-BE49-F238E27FC236}">
                <a16:creationId xmlns:a16="http://schemas.microsoft.com/office/drawing/2014/main" id="{A0253E67-8C90-4EBC-AFB8-7FD90C61786B}"/>
              </a:ext>
            </a:extLst>
          </p:cNvPr>
          <p:cNvSpPr/>
          <p:nvPr/>
        </p:nvSpPr>
        <p:spPr>
          <a:xfrm>
            <a:off x="6147442" y="1232961"/>
            <a:ext cx="2633884" cy="385375"/>
          </a:xfrm>
          <a:prstGeom prst="rect">
            <a:avLst/>
          </a:prstGeom>
          <a:gradFill>
            <a:gsLst>
              <a:gs pos="35000">
                <a:srgbClr val="981B49"/>
              </a:gs>
              <a:gs pos="75000">
                <a:srgbClr val="D13543"/>
              </a:gs>
              <a:gs pos="100000">
                <a:srgbClr val="DA5B39"/>
              </a:gs>
            </a:gsLst>
            <a:path path="circle">
              <a:fillToRect l="100000" t="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lumMod val="85000"/>
                  <a:lumOff val="15000"/>
                </a:schemeClr>
              </a:solidFill>
              <a:cs typeface="+mn-ea"/>
              <a:sym typeface="+mn-lt"/>
            </a:endParaRPr>
          </a:p>
        </p:txBody>
      </p:sp>
      <p:sp>
        <p:nvSpPr>
          <p:cNvPr id="35" name="矩形 34">
            <a:extLst>
              <a:ext uri="{FF2B5EF4-FFF2-40B4-BE49-F238E27FC236}">
                <a16:creationId xmlns:a16="http://schemas.microsoft.com/office/drawing/2014/main" id="{198571FB-A620-453A-92A3-58BEEFE6A65C}"/>
              </a:ext>
            </a:extLst>
          </p:cNvPr>
          <p:cNvSpPr/>
          <p:nvPr/>
        </p:nvSpPr>
        <p:spPr>
          <a:xfrm>
            <a:off x="617288" y="1294843"/>
            <a:ext cx="2459301" cy="261610"/>
          </a:xfrm>
          <a:prstGeom prst="rect">
            <a:avLst/>
          </a:prstGeom>
          <a:effectLst/>
        </p:spPr>
        <p:txBody>
          <a:bodyPr wrap="square">
            <a:spAutoFit/>
          </a:bodyPr>
          <a:lstStyle/>
          <a:p>
            <a:pPr algn="ctr">
              <a:spcBef>
                <a:spcPct val="0"/>
              </a:spcBef>
            </a:pPr>
            <a:r>
              <a:rPr lang="en-US" altLang="zh-CN" sz="1100" b="1" dirty="0">
                <a:solidFill>
                  <a:schemeClr val="bg1"/>
                </a:solidFill>
                <a:latin typeface="Arial" panose="020B0604020202020204" pitchFamily="34" charset="0"/>
                <a:cs typeface="Arial" panose="020B0604020202020204" pitchFamily="34" charset="0"/>
                <a:sym typeface="+mn-lt"/>
              </a:rPr>
              <a:t>Chatbot</a:t>
            </a:r>
          </a:p>
        </p:txBody>
      </p:sp>
      <p:sp>
        <p:nvSpPr>
          <p:cNvPr id="36" name="矩形 35">
            <a:extLst>
              <a:ext uri="{FF2B5EF4-FFF2-40B4-BE49-F238E27FC236}">
                <a16:creationId xmlns:a16="http://schemas.microsoft.com/office/drawing/2014/main" id="{3F4734B4-87AC-460C-A84A-87EB67C666D2}"/>
              </a:ext>
            </a:extLst>
          </p:cNvPr>
          <p:cNvSpPr/>
          <p:nvPr/>
        </p:nvSpPr>
        <p:spPr>
          <a:xfrm>
            <a:off x="3408694" y="1308696"/>
            <a:ext cx="2459301" cy="261610"/>
          </a:xfrm>
          <a:prstGeom prst="rect">
            <a:avLst/>
          </a:prstGeom>
          <a:effectLst/>
        </p:spPr>
        <p:txBody>
          <a:bodyPr wrap="square">
            <a:spAutoFit/>
          </a:bodyPr>
          <a:lstStyle/>
          <a:p>
            <a:pPr algn="ctr">
              <a:spcBef>
                <a:spcPct val="0"/>
              </a:spcBef>
            </a:pPr>
            <a:r>
              <a:rPr lang="en-US" altLang="zh-CN" sz="1100" b="1" dirty="0">
                <a:solidFill>
                  <a:schemeClr val="bg1"/>
                </a:solidFill>
                <a:latin typeface="Arial" panose="020B0604020202020204" pitchFamily="34" charset="0"/>
                <a:cs typeface="Arial" panose="020B0604020202020204" pitchFamily="34" charset="0"/>
                <a:sym typeface="+mn-lt"/>
              </a:rPr>
              <a:t>Search engine</a:t>
            </a:r>
          </a:p>
        </p:txBody>
      </p:sp>
      <p:sp>
        <p:nvSpPr>
          <p:cNvPr id="37" name="矩形 36">
            <a:extLst>
              <a:ext uri="{FF2B5EF4-FFF2-40B4-BE49-F238E27FC236}">
                <a16:creationId xmlns:a16="http://schemas.microsoft.com/office/drawing/2014/main" id="{A032D423-E151-4D73-99B6-1026C533E9BB}"/>
              </a:ext>
            </a:extLst>
          </p:cNvPr>
          <p:cNvSpPr/>
          <p:nvPr/>
        </p:nvSpPr>
        <p:spPr>
          <a:xfrm>
            <a:off x="6234734" y="1294843"/>
            <a:ext cx="2459301" cy="261610"/>
          </a:xfrm>
          <a:prstGeom prst="rect">
            <a:avLst/>
          </a:prstGeom>
          <a:effectLst/>
        </p:spPr>
        <p:txBody>
          <a:bodyPr wrap="square">
            <a:spAutoFit/>
          </a:bodyPr>
          <a:lstStyle/>
          <a:p>
            <a:pPr algn="ctr">
              <a:spcBef>
                <a:spcPct val="0"/>
              </a:spcBef>
            </a:pPr>
            <a:r>
              <a:rPr lang="en-US" altLang="zh-CN" sz="1100" b="1" dirty="0">
                <a:solidFill>
                  <a:schemeClr val="bg1"/>
                </a:solidFill>
                <a:latin typeface="Arial" panose="020B0604020202020204" pitchFamily="34" charset="0"/>
                <a:cs typeface="Arial" panose="020B0604020202020204" pitchFamily="34" charset="0"/>
                <a:sym typeface="+mn-lt"/>
              </a:rPr>
              <a:t>Favorite collections</a:t>
            </a:r>
          </a:p>
        </p:txBody>
      </p:sp>
      <p:sp>
        <p:nvSpPr>
          <p:cNvPr id="39" name="文本框 38">
            <a:extLst>
              <a:ext uri="{FF2B5EF4-FFF2-40B4-BE49-F238E27FC236}">
                <a16:creationId xmlns:a16="http://schemas.microsoft.com/office/drawing/2014/main" id="{44207DDE-A99D-4198-98A4-EE8FFE321483}"/>
              </a:ext>
            </a:extLst>
          </p:cNvPr>
          <p:cNvSpPr txBox="1"/>
          <p:nvPr/>
        </p:nvSpPr>
        <p:spPr>
          <a:xfrm>
            <a:off x="529996" y="1870642"/>
            <a:ext cx="2633885" cy="1560492"/>
          </a:xfrm>
          <a:prstGeom prst="rect">
            <a:avLst/>
          </a:prstGeom>
          <a:noFill/>
        </p:spPr>
        <p:txBody>
          <a:bodyPr wrap="square" rtlCol="0">
            <a:spAutoFit/>
            <a:scene3d>
              <a:camera prst="orthographicFront"/>
              <a:lightRig rig="threePt" dir="t"/>
            </a:scene3d>
            <a:sp3d contourW="12700"/>
          </a:bodyPr>
          <a:lstStyle/>
          <a:p>
            <a:pPr algn="just" defTabSz="675805">
              <a:lnSpc>
                <a:spcPct val="120000"/>
              </a:lnSpc>
              <a:spcBef>
                <a:spcPts val="600"/>
              </a:spcBef>
              <a:defRPr/>
            </a:pPr>
            <a:r>
              <a:rPr lang="en-US" altLang="zh-CN" sz="900" dirty="0">
                <a:latin typeface="Arial" panose="020B0604020202020204" pitchFamily="34" charset="0"/>
                <a:cs typeface="Arial" panose="020B0604020202020204" pitchFamily="34" charset="0"/>
                <a:sym typeface="+mn-lt"/>
              </a:rPr>
              <a:t>The chatbot can recommend suitable product names with brief introductions based on the user’s query. </a:t>
            </a:r>
          </a:p>
          <a:p>
            <a:pPr algn="just" defTabSz="675805">
              <a:lnSpc>
                <a:spcPct val="120000"/>
              </a:lnSpc>
              <a:spcBef>
                <a:spcPts val="600"/>
              </a:spcBef>
              <a:defRPr/>
            </a:pPr>
            <a:r>
              <a:rPr lang="en-US" altLang="zh-CN" sz="900" dirty="0">
                <a:latin typeface="Arial" panose="020B0604020202020204" pitchFamily="34" charset="0"/>
                <a:cs typeface="Arial" panose="020B0604020202020204" pitchFamily="34" charset="0"/>
                <a:sym typeface="+mn-lt"/>
              </a:rPr>
              <a:t>Through the </a:t>
            </a:r>
            <a:r>
              <a:rPr lang="en-US" altLang="zh-CN" sz="900" u="sng" dirty="0">
                <a:latin typeface="Arial" panose="020B0604020202020204" pitchFamily="34" charset="0"/>
                <a:cs typeface="Arial" panose="020B0604020202020204" pitchFamily="34" charset="0"/>
                <a:sym typeface="+mn-lt"/>
              </a:rPr>
              <a:t>/ask</a:t>
            </a:r>
            <a:r>
              <a:rPr lang="en-US" altLang="zh-CN" sz="900" dirty="0">
                <a:latin typeface="Arial" panose="020B0604020202020204" pitchFamily="34" charset="0"/>
                <a:cs typeface="Arial" panose="020B0604020202020204" pitchFamily="34" charset="0"/>
                <a:sym typeface="+mn-lt"/>
              </a:rPr>
              <a:t> function, an API interface is established and collects front-end queries. </a:t>
            </a:r>
          </a:p>
          <a:p>
            <a:pPr algn="just" defTabSz="675805">
              <a:lnSpc>
                <a:spcPct val="120000"/>
              </a:lnSpc>
              <a:spcBef>
                <a:spcPts val="600"/>
              </a:spcBef>
              <a:defRPr/>
            </a:pPr>
            <a:r>
              <a:rPr lang="en-US" altLang="zh-CN" sz="900" dirty="0">
                <a:latin typeface="Arial" panose="020B0604020202020204" pitchFamily="34" charset="0"/>
                <a:cs typeface="Arial" panose="020B0604020202020204" pitchFamily="34" charset="0"/>
                <a:sym typeface="+mn-lt"/>
              </a:rPr>
              <a:t>The back-end code generates answers based on the </a:t>
            </a:r>
            <a:r>
              <a:rPr lang="en-US" altLang="zh-CN" sz="900" u="sng" dirty="0">
                <a:latin typeface="Arial" panose="020B0604020202020204" pitchFamily="34" charset="0"/>
                <a:cs typeface="Arial" panose="020B0604020202020204" pitchFamily="34" charset="0"/>
                <a:sym typeface="+mn-lt"/>
              </a:rPr>
              <a:t>TinyLlama-1.1B-Chat-v1.0</a:t>
            </a:r>
            <a:r>
              <a:rPr lang="en-US" altLang="zh-CN" sz="900" dirty="0">
                <a:latin typeface="Arial" panose="020B0604020202020204" pitchFamily="34" charset="0"/>
                <a:cs typeface="Arial" panose="020B0604020202020204" pitchFamily="34" charset="0"/>
                <a:sym typeface="+mn-lt"/>
              </a:rPr>
              <a:t> model, with a maximum token count of 200.</a:t>
            </a:r>
          </a:p>
        </p:txBody>
      </p:sp>
      <p:sp>
        <p:nvSpPr>
          <p:cNvPr id="40" name="文本框 39">
            <a:extLst>
              <a:ext uri="{FF2B5EF4-FFF2-40B4-BE49-F238E27FC236}">
                <a16:creationId xmlns:a16="http://schemas.microsoft.com/office/drawing/2014/main" id="{1C088F0A-D617-49BC-865F-58DF5BE6E57F}"/>
              </a:ext>
            </a:extLst>
          </p:cNvPr>
          <p:cNvSpPr txBox="1"/>
          <p:nvPr/>
        </p:nvSpPr>
        <p:spPr>
          <a:xfrm>
            <a:off x="3338718" y="1870642"/>
            <a:ext cx="2633885" cy="2306657"/>
          </a:xfrm>
          <a:prstGeom prst="rect">
            <a:avLst/>
          </a:prstGeom>
          <a:noFill/>
        </p:spPr>
        <p:txBody>
          <a:bodyPr wrap="square" rtlCol="0">
            <a:spAutoFit/>
            <a:scene3d>
              <a:camera prst="orthographicFront"/>
              <a:lightRig rig="threePt" dir="t"/>
            </a:scene3d>
            <a:sp3d contourW="12700"/>
          </a:bodyPr>
          <a:lstStyle/>
          <a:p>
            <a:pPr algn="just" defTabSz="675805">
              <a:lnSpc>
                <a:spcPct val="120000"/>
              </a:lnSpc>
              <a:spcBef>
                <a:spcPts val="600"/>
              </a:spcBef>
              <a:defRPr/>
            </a:pPr>
            <a:r>
              <a:rPr lang="en-US" altLang="zh-CN" sz="900" dirty="0">
                <a:latin typeface="Arial" panose="020B0604020202020204" pitchFamily="34" charset="0"/>
                <a:cs typeface="Arial" panose="020B0604020202020204" pitchFamily="34" charset="0"/>
                <a:sym typeface="+mn-lt"/>
              </a:rPr>
              <a:t>This function links to the URL for a cocktail website: </a:t>
            </a:r>
            <a:r>
              <a:rPr lang="en-US" altLang="zh-CN" sz="900" dirty="0">
                <a:solidFill>
                  <a:srgbClr val="0070C0"/>
                </a:solidFill>
                <a:latin typeface="Arial" panose="020B0604020202020204" pitchFamily="34" charset="0"/>
                <a:cs typeface="Arial" panose="020B0604020202020204" pitchFamily="34" charset="0"/>
                <a:sym typeface="+mn-lt"/>
              </a:rPr>
              <a:t>https://www.thecocktaildb.com/api/json/v1/1/search.php?s={cocktail name}. </a:t>
            </a:r>
          </a:p>
          <a:p>
            <a:pPr algn="just" defTabSz="675805">
              <a:lnSpc>
                <a:spcPct val="120000"/>
              </a:lnSpc>
              <a:spcBef>
                <a:spcPts val="600"/>
              </a:spcBef>
              <a:defRPr/>
            </a:pPr>
            <a:r>
              <a:rPr lang="en-US" altLang="zh-CN" sz="900" dirty="0">
                <a:latin typeface="Arial" panose="020B0604020202020204" pitchFamily="34" charset="0"/>
                <a:cs typeface="Arial" panose="020B0604020202020204" pitchFamily="34" charset="0"/>
                <a:sym typeface="+mn-lt"/>
              </a:rPr>
              <a:t>The backend receives queries through </a:t>
            </a:r>
            <a:r>
              <a:rPr lang="en-US" altLang="zh-CN" sz="900" u="sng" dirty="0">
                <a:latin typeface="Arial" panose="020B0604020202020204" pitchFamily="34" charset="0"/>
                <a:cs typeface="Arial" panose="020B0604020202020204" pitchFamily="34" charset="0"/>
                <a:sym typeface="+mn-lt"/>
              </a:rPr>
              <a:t>/</a:t>
            </a:r>
            <a:r>
              <a:rPr lang="en-US" altLang="zh-CN" sz="900" u="sng" dirty="0" err="1">
                <a:latin typeface="Arial" panose="020B0604020202020204" pitchFamily="34" charset="0"/>
                <a:cs typeface="Arial" panose="020B0604020202020204" pitchFamily="34" charset="0"/>
                <a:sym typeface="+mn-lt"/>
              </a:rPr>
              <a:t>search_comtail</a:t>
            </a:r>
            <a:r>
              <a:rPr lang="en-US" altLang="zh-CN" sz="900" dirty="0">
                <a:latin typeface="Arial" panose="020B0604020202020204" pitchFamily="34" charset="0"/>
                <a:cs typeface="Arial" panose="020B0604020202020204" pitchFamily="34" charset="0"/>
                <a:sym typeface="+mn-lt"/>
              </a:rPr>
              <a:t> and collects website information through the API. </a:t>
            </a:r>
          </a:p>
          <a:p>
            <a:pPr algn="just" defTabSz="675805">
              <a:lnSpc>
                <a:spcPct val="120000"/>
              </a:lnSpc>
              <a:spcBef>
                <a:spcPts val="600"/>
              </a:spcBef>
              <a:defRPr/>
            </a:pPr>
            <a:r>
              <a:rPr lang="en-US" altLang="zh-CN" sz="900" dirty="0">
                <a:latin typeface="Arial" panose="020B0604020202020204" pitchFamily="34" charset="0"/>
                <a:cs typeface="Arial" panose="020B0604020202020204" pitchFamily="34" charset="0"/>
                <a:sym typeface="+mn-lt"/>
              </a:rPr>
              <a:t>Through the external information, users can have more understanding of the suitable cocktails which the chatbot recommends. This function aims to facilitate instant search and supplement the answer of the chatbot.</a:t>
            </a:r>
          </a:p>
        </p:txBody>
      </p:sp>
      <p:sp>
        <p:nvSpPr>
          <p:cNvPr id="41" name="文本框 40">
            <a:extLst>
              <a:ext uri="{FF2B5EF4-FFF2-40B4-BE49-F238E27FC236}">
                <a16:creationId xmlns:a16="http://schemas.microsoft.com/office/drawing/2014/main" id="{FC85EBBF-E8CC-45C5-907C-521AE12130C6}"/>
              </a:ext>
            </a:extLst>
          </p:cNvPr>
          <p:cNvSpPr txBox="1"/>
          <p:nvPr/>
        </p:nvSpPr>
        <p:spPr>
          <a:xfrm>
            <a:off x="6147443" y="1870642"/>
            <a:ext cx="2633885" cy="1649747"/>
          </a:xfrm>
          <a:prstGeom prst="rect">
            <a:avLst/>
          </a:prstGeom>
          <a:noFill/>
        </p:spPr>
        <p:txBody>
          <a:bodyPr wrap="square" rtlCol="0">
            <a:spAutoFit/>
            <a:scene3d>
              <a:camera prst="orthographicFront"/>
              <a:lightRig rig="threePt" dir="t"/>
            </a:scene3d>
            <a:sp3d contourW="12700"/>
          </a:bodyPr>
          <a:lstStyle/>
          <a:p>
            <a:pPr algn="just" defTabSz="675805">
              <a:lnSpc>
                <a:spcPct val="120000"/>
              </a:lnSpc>
              <a:defRPr/>
            </a:pPr>
            <a:r>
              <a:rPr lang="en-US" altLang="zh-CN" sz="900" dirty="0">
                <a:latin typeface="Arial" panose="020B0604020202020204" pitchFamily="34" charset="0"/>
                <a:cs typeface="Arial" panose="020B0604020202020204" pitchFamily="34" charset="0"/>
                <a:sym typeface="+mn-lt"/>
              </a:rPr>
              <a:t>As a personalized functionality, the goal is to increase the usability of the recommendation system by enabling users to mark their favorite cocktails. </a:t>
            </a:r>
          </a:p>
          <a:p>
            <a:pPr algn="just" defTabSz="675805">
              <a:lnSpc>
                <a:spcPct val="120000"/>
              </a:lnSpc>
              <a:spcBef>
                <a:spcPts val="600"/>
              </a:spcBef>
              <a:defRPr/>
            </a:pPr>
            <a:r>
              <a:rPr lang="en-US" altLang="zh-CN" sz="900" dirty="0">
                <a:latin typeface="Arial" panose="020B0604020202020204" pitchFamily="34" charset="0"/>
                <a:cs typeface="Arial" panose="020B0604020202020204" pitchFamily="34" charset="0"/>
                <a:sym typeface="+mn-lt"/>
              </a:rPr>
              <a:t>We imported sqlite3 to create a database, set /</a:t>
            </a:r>
            <a:r>
              <a:rPr lang="en-US" altLang="zh-CN" sz="900" dirty="0" err="1">
                <a:latin typeface="Arial" panose="020B0604020202020204" pitchFamily="34" charset="0"/>
                <a:cs typeface="Arial" panose="020B0604020202020204" pitchFamily="34" charset="0"/>
                <a:sym typeface="+mn-lt"/>
              </a:rPr>
              <a:t>add_favorite</a:t>
            </a:r>
            <a:r>
              <a:rPr lang="en-US" altLang="zh-CN" sz="900" dirty="0">
                <a:latin typeface="Arial" panose="020B0604020202020204" pitchFamily="34" charset="0"/>
                <a:cs typeface="Arial" panose="020B0604020202020204" pitchFamily="34" charset="0"/>
                <a:sym typeface="+mn-lt"/>
              </a:rPr>
              <a:t>, /</a:t>
            </a:r>
            <a:r>
              <a:rPr lang="en-US" altLang="zh-CN" sz="900" dirty="0" err="1">
                <a:latin typeface="Arial" panose="020B0604020202020204" pitchFamily="34" charset="0"/>
                <a:cs typeface="Arial" panose="020B0604020202020204" pitchFamily="34" charset="0"/>
                <a:sym typeface="+mn-lt"/>
              </a:rPr>
              <a:t>remove_favorite</a:t>
            </a:r>
            <a:r>
              <a:rPr lang="en-US" altLang="zh-CN" sz="900" dirty="0">
                <a:latin typeface="Arial" panose="020B0604020202020204" pitchFamily="34" charset="0"/>
                <a:cs typeface="Arial" panose="020B0604020202020204" pitchFamily="34" charset="0"/>
                <a:sym typeface="+mn-lt"/>
              </a:rPr>
              <a:t> and /favorites API routes with 'GET', 'POST', and 'DELETE' methods to display, add, and delete contents in the “Favorite” page.</a:t>
            </a:r>
          </a:p>
        </p:txBody>
      </p:sp>
      <p:sp>
        <p:nvSpPr>
          <p:cNvPr id="5" name="文本框 4">
            <a:extLst>
              <a:ext uri="{FF2B5EF4-FFF2-40B4-BE49-F238E27FC236}">
                <a16:creationId xmlns:a16="http://schemas.microsoft.com/office/drawing/2014/main" id="{314EFC5D-87FB-6E80-66BC-07DDC052AEB7}"/>
              </a:ext>
            </a:extLst>
          </p:cNvPr>
          <p:cNvSpPr txBox="1"/>
          <p:nvPr/>
        </p:nvSpPr>
        <p:spPr>
          <a:xfrm>
            <a:off x="1296979" y="108683"/>
            <a:ext cx="2993127" cy="307777"/>
          </a:xfrm>
          <a:prstGeom prst="rect">
            <a:avLst/>
          </a:prstGeom>
          <a:noFill/>
        </p:spPr>
        <p:txBody>
          <a:bodyPr wrap="none" rtlCol="0">
            <a:spAutoFit/>
          </a:bodyPr>
          <a:lstStyle/>
          <a:p>
            <a:r>
              <a:rPr lang="en-US" altLang="zh-CN" sz="1400" b="1" i="0" dirty="0">
                <a:solidFill>
                  <a:srgbClr val="2D3B45"/>
                </a:solidFill>
                <a:effectLst/>
                <a:latin typeface="Arial" panose="020B0604020202020204" pitchFamily="34" charset="0"/>
                <a:cs typeface="Arial" panose="020B0604020202020204" pitchFamily="34" charset="0"/>
              </a:rPr>
              <a:t>Methodology _ Fine-tune method</a:t>
            </a:r>
            <a:endParaRPr lang="zh-CN" altLang="en-US" sz="1400" b="1" dirty="0">
              <a:solidFill>
                <a:schemeClr val="bg2">
                  <a:lumMod val="10000"/>
                </a:schemeClr>
              </a:solidFill>
              <a:latin typeface="Arial" panose="020B0604020202020204" pitchFamily="34" charset="0"/>
              <a:cs typeface="Arial" panose="020B0604020202020204" pitchFamily="34" charset="0"/>
              <a:sym typeface="+mn-lt"/>
            </a:endParaRPr>
          </a:p>
        </p:txBody>
      </p:sp>
      <p:sp>
        <p:nvSpPr>
          <p:cNvPr id="6" name="îŝḷîḓé-矩形: 圆角 70">
            <a:extLst>
              <a:ext uri="{FF2B5EF4-FFF2-40B4-BE49-F238E27FC236}">
                <a16:creationId xmlns:a16="http://schemas.microsoft.com/office/drawing/2014/main" id="{96419FEE-D673-F3D5-5567-E9CC7B51A619}"/>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02</a:t>
            </a:r>
            <a:endParaRPr lang="zh-CN" altLang="en-US" sz="1018" b="1" dirty="0">
              <a:latin typeface="Arial" panose="020B0604020202020204" pitchFamily="34" charset="0"/>
              <a:cs typeface="Arial" panose="020B0604020202020204" pitchFamily="34" charset="0"/>
              <a:sym typeface="+mn-lt"/>
            </a:endParaRPr>
          </a:p>
        </p:txBody>
      </p:sp>
      <p:pic>
        <p:nvPicPr>
          <p:cNvPr id="3" name="图形 2" descr="Internet 纯色填充">
            <a:extLst>
              <a:ext uri="{FF2B5EF4-FFF2-40B4-BE49-F238E27FC236}">
                <a16:creationId xmlns:a16="http://schemas.microsoft.com/office/drawing/2014/main" id="{5B3C55C6-F7CD-6DA5-C2B0-9508D3E1A3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6203" y="1058803"/>
            <a:ext cx="205444" cy="205444"/>
          </a:xfrm>
          <a:prstGeom prst="rect">
            <a:avLst/>
          </a:prstGeom>
        </p:spPr>
      </p:pic>
      <p:pic>
        <p:nvPicPr>
          <p:cNvPr id="7" name="图形 6" descr="呼叫中心 纯色填充">
            <a:extLst>
              <a:ext uri="{FF2B5EF4-FFF2-40B4-BE49-F238E27FC236}">
                <a16:creationId xmlns:a16="http://schemas.microsoft.com/office/drawing/2014/main" id="{EE048B22-6277-44F6-A87C-942CE8FD956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696337" y="1048293"/>
            <a:ext cx="205444" cy="205444"/>
          </a:xfrm>
          <a:prstGeom prst="rect">
            <a:avLst/>
          </a:prstGeom>
        </p:spPr>
      </p:pic>
      <p:pic>
        <p:nvPicPr>
          <p:cNvPr id="9" name="图形 8" descr="微笑的心形脸，实心填充 纯色填充">
            <a:extLst>
              <a:ext uri="{FF2B5EF4-FFF2-40B4-BE49-F238E27FC236}">
                <a16:creationId xmlns:a16="http://schemas.microsoft.com/office/drawing/2014/main" id="{4C52A501-B251-3246-86AA-139182DC34B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347598" y="1048293"/>
            <a:ext cx="205444" cy="205444"/>
          </a:xfrm>
          <a:prstGeom prst="rect">
            <a:avLst/>
          </a:prstGeom>
        </p:spPr>
      </p:pic>
      <p:sp>
        <p:nvSpPr>
          <p:cNvPr id="15" name="文本框 14">
            <a:extLst>
              <a:ext uri="{FF2B5EF4-FFF2-40B4-BE49-F238E27FC236}">
                <a16:creationId xmlns:a16="http://schemas.microsoft.com/office/drawing/2014/main" id="{5129B176-095D-6BF1-5B11-CAA94D9A7C0A}"/>
              </a:ext>
            </a:extLst>
          </p:cNvPr>
          <p:cNvSpPr txBox="1"/>
          <p:nvPr/>
        </p:nvSpPr>
        <p:spPr>
          <a:xfrm>
            <a:off x="1296979" y="346650"/>
            <a:ext cx="6811851" cy="646331"/>
          </a:xfrm>
          <a:prstGeom prst="rect">
            <a:avLst/>
          </a:prstGeom>
          <a:noFill/>
        </p:spPr>
        <p:txBody>
          <a:bodyPr wrap="square">
            <a:spAutoFit/>
          </a:bodyPr>
          <a:lstStyle/>
          <a:p>
            <a:pPr algn="just"/>
            <a:r>
              <a:rPr lang="en-US" altLang="zh-CN" sz="900" dirty="0">
                <a:latin typeface="Arial" panose="020B0604020202020204" pitchFamily="34" charset="0"/>
                <a:cs typeface="Arial" panose="020B0604020202020204" pitchFamily="34" charset="0"/>
              </a:rPr>
              <a:t>During the fine-tuning process, due to the limitations of CPU operation of our device, we: </a:t>
            </a:r>
          </a:p>
          <a:p>
            <a:pPr marL="171450" indent="-171450" algn="jus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Defined two sets of fine-tuning dialogues, converted the format of the two dialogues into IDs and attention masks;</a:t>
            </a:r>
          </a:p>
          <a:p>
            <a:pPr marL="171450" indent="-171450" algn="jus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Set the parameters </a:t>
            </a:r>
            <a:r>
              <a:rPr lang="en-US" altLang="zh-CN" sz="900" i="1" dirty="0">
                <a:latin typeface="Arial" panose="020B0604020202020204" pitchFamily="34" charset="0"/>
                <a:cs typeface="Arial" panose="020B0604020202020204" pitchFamily="34" charset="0"/>
              </a:rPr>
              <a:t>epoch=10, </a:t>
            </a:r>
            <a:r>
              <a:rPr lang="en-US" altLang="zh-CN" sz="900" i="1" dirty="0" err="1">
                <a:latin typeface="Arial" panose="020B0604020202020204" pitchFamily="34" charset="0"/>
                <a:cs typeface="Arial" panose="020B0604020202020204" pitchFamily="34" charset="0"/>
              </a:rPr>
              <a:t>batch_size</a:t>
            </a:r>
            <a:r>
              <a:rPr lang="en-US" altLang="zh-CN" sz="900" i="1" dirty="0">
                <a:latin typeface="Arial" panose="020B0604020202020204" pitchFamily="34" charset="0"/>
                <a:cs typeface="Arial" panose="020B0604020202020204" pitchFamily="34" charset="0"/>
              </a:rPr>
              <a:t> = 1, </a:t>
            </a:r>
            <a:r>
              <a:rPr lang="en-US" altLang="zh-CN" sz="900" i="1" dirty="0" err="1">
                <a:latin typeface="Arial" panose="020B0604020202020204" pitchFamily="34" charset="0"/>
                <a:cs typeface="Arial" panose="020B0604020202020204" pitchFamily="34" charset="0"/>
              </a:rPr>
              <a:t>learning_rate</a:t>
            </a:r>
            <a:r>
              <a:rPr lang="en-US" altLang="zh-CN" sz="900" i="1" dirty="0">
                <a:latin typeface="Arial" panose="020B0604020202020204" pitchFamily="34" charset="0"/>
                <a:cs typeface="Arial" panose="020B0604020202020204" pitchFamily="34" charset="0"/>
              </a:rPr>
              <a:t> = 5e-6</a:t>
            </a:r>
            <a:r>
              <a:rPr lang="en-US" altLang="zh-CN" sz="900" dirty="0">
                <a:latin typeface="Arial" panose="020B0604020202020204" pitchFamily="34" charset="0"/>
                <a:cs typeface="Arial" panose="020B0604020202020204" pitchFamily="34" charset="0"/>
              </a:rPr>
              <a:t>;</a:t>
            </a:r>
          </a:p>
          <a:p>
            <a:pPr marL="171450" indent="-171450" algn="jus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The fine-tuning time was about </a:t>
            </a:r>
            <a:r>
              <a:rPr lang="en-US" altLang="zh-CN" sz="900" i="1" dirty="0">
                <a:latin typeface="Arial" panose="020B0604020202020204" pitchFamily="34" charset="0"/>
                <a:cs typeface="Arial" panose="020B0604020202020204" pitchFamily="34" charset="0"/>
              </a:rPr>
              <a:t>35</a:t>
            </a:r>
            <a:r>
              <a:rPr lang="en-US" altLang="zh-CN" sz="900" dirty="0">
                <a:latin typeface="Arial" panose="020B0604020202020204" pitchFamily="34" charset="0"/>
                <a:cs typeface="Arial" panose="020B0604020202020204" pitchFamily="34" charset="0"/>
              </a:rPr>
              <a:t> minutes. </a:t>
            </a:r>
          </a:p>
        </p:txBody>
      </p:sp>
      <p:sp>
        <p:nvSpPr>
          <p:cNvPr id="2" name="文本框 1">
            <a:extLst>
              <a:ext uri="{FF2B5EF4-FFF2-40B4-BE49-F238E27FC236}">
                <a16:creationId xmlns:a16="http://schemas.microsoft.com/office/drawing/2014/main" id="{BCF74EF5-EF71-5185-131C-D51E6FA908AC}"/>
              </a:ext>
            </a:extLst>
          </p:cNvPr>
          <p:cNvSpPr txBox="1"/>
          <p:nvPr/>
        </p:nvSpPr>
        <p:spPr>
          <a:xfrm>
            <a:off x="7582600" y="4988868"/>
            <a:ext cx="1696338"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(58819313)</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5</a:t>
            </a:r>
          </a:p>
        </p:txBody>
      </p:sp>
    </p:spTree>
    <p:extLst>
      <p:ext uri="{BB962C8B-B14F-4D97-AF65-F5344CB8AC3E}">
        <p14:creationId xmlns:p14="http://schemas.microsoft.com/office/powerpoint/2010/main" val="1305789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28ACC6-70BD-0771-A81F-0E97835F2E72}"/>
            </a:ext>
          </a:extLst>
        </p:cNvPr>
        <p:cNvGrpSpPr/>
        <p:nvPr/>
      </p:nvGrpSpPr>
      <p:grpSpPr>
        <a:xfrm>
          <a:off x="0" y="0"/>
          <a:ext cx="0" cy="0"/>
          <a:chOff x="0" y="0"/>
          <a:chExt cx="0" cy="0"/>
        </a:xfrm>
      </p:grpSpPr>
      <p:sp>
        <p:nvSpPr>
          <p:cNvPr id="11" name="îŝḷîḓé-矩形: 圆角 70">
            <a:extLst>
              <a:ext uri="{FF2B5EF4-FFF2-40B4-BE49-F238E27FC236}">
                <a16:creationId xmlns:a16="http://schemas.microsoft.com/office/drawing/2014/main" id="{C339D204-0A65-70C1-84D3-52A948384940}"/>
              </a:ext>
            </a:extLst>
          </p:cNvPr>
          <p:cNvSpPr/>
          <p:nvPr/>
        </p:nvSpPr>
        <p:spPr>
          <a:xfrm>
            <a:off x="3338719" y="1701189"/>
            <a:ext cx="2633884" cy="2743556"/>
          </a:xfrm>
          <a:prstGeom prst="roundRect">
            <a:avLst>
              <a:gd name="adj" fmla="val 0"/>
            </a:avLst>
          </a:prstGeom>
          <a:solidFill>
            <a:schemeClr val="bg1"/>
          </a:solidFill>
          <a:ln w="6350">
            <a:solidFill>
              <a:srgbClr val="D13543"/>
            </a:solid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13" name="îŝḷîḓé-矩形: 圆角 70">
            <a:extLst>
              <a:ext uri="{FF2B5EF4-FFF2-40B4-BE49-F238E27FC236}">
                <a16:creationId xmlns:a16="http://schemas.microsoft.com/office/drawing/2014/main" id="{1F2AC64A-1FE7-1D13-0708-7D27BAA010D7}"/>
              </a:ext>
            </a:extLst>
          </p:cNvPr>
          <p:cNvSpPr/>
          <p:nvPr/>
        </p:nvSpPr>
        <p:spPr>
          <a:xfrm>
            <a:off x="6147442" y="1701189"/>
            <a:ext cx="2633884" cy="2743556"/>
          </a:xfrm>
          <a:prstGeom prst="roundRect">
            <a:avLst>
              <a:gd name="adj" fmla="val 0"/>
            </a:avLst>
          </a:prstGeom>
          <a:solidFill>
            <a:schemeClr val="bg1"/>
          </a:solidFill>
          <a:ln w="6350">
            <a:solidFill>
              <a:srgbClr val="D13543"/>
            </a:solid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10" name="îŝḷîḓé-矩形: 圆角 70">
            <a:extLst>
              <a:ext uri="{FF2B5EF4-FFF2-40B4-BE49-F238E27FC236}">
                <a16:creationId xmlns:a16="http://schemas.microsoft.com/office/drawing/2014/main" id="{5517C7B6-35D6-62FD-9ADD-55AD9B6E5574}"/>
              </a:ext>
            </a:extLst>
          </p:cNvPr>
          <p:cNvSpPr/>
          <p:nvPr/>
        </p:nvSpPr>
        <p:spPr>
          <a:xfrm>
            <a:off x="529995" y="1701189"/>
            <a:ext cx="2633884" cy="2743556"/>
          </a:xfrm>
          <a:prstGeom prst="roundRect">
            <a:avLst>
              <a:gd name="adj" fmla="val 0"/>
            </a:avLst>
          </a:prstGeom>
          <a:solidFill>
            <a:schemeClr val="bg1"/>
          </a:solidFill>
          <a:ln w="6350">
            <a:solidFill>
              <a:srgbClr val="D13543"/>
            </a:solid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26" name="等腰三角形 25">
            <a:extLst>
              <a:ext uri="{FF2B5EF4-FFF2-40B4-BE49-F238E27FC236}">
                <a16:creationId xmlns:a16="http://schemas.microsoft.com/office/drawing/2014/main" id="{DE0A78C9-AD26-D639-95F5-CBCE59AD03DB}"/>
              </a:ext>
            </a:extLst>
          </p:cNvPr>
          <p:cNvSpPr/>
          <p:nvPr/>
        </p:nvSpPr>
        <p:spPr>
          <a:xfrm>
            <a:off x="1592868" y="980655"/>
            <a:ext cx="447015" cy="255214"/>
          </a:xfrm>
          <a:prstGeom prst="triangle">
            <a:avLst/>
          </a:prstGeom>
          <a:solidFill>
            <a:schemeClr val="tx1">
              <a:lumMod val="95000"/>
              <a:lumOff val="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dirty="0">
              <a:solidFill>
                <a:schemeClr val="tx1">
                  <a:lumMod val="85000"/>
                  <a:lumOff val="15000"/>
                </a:schemeClr>
              </a:solidFill>
              <a:cs typeface="+mn-ea"/>
              <a:sym typeface="+mn-lt"/>
            </a:endParaRPr>
          </a:p>
        </p:txBody>
      </p:sp>
      <p:sp>
        <p:nvSpPr>
          <p:cNvPr id="24" name="矩形 23">
            <a:extLst>
              <a:ext uri="{FF2B5EF4-FFF2-40B4-BE49-F238E27FC236}">
                <a16:creationId xmlns:a16="http://schemas.microsoft.com/office/drawing/2014/main" id="{4AE7AB7F-47D9-35CB-8B44-18458F3E2BC2}"/>
              </a:ext>
            </a:extLst>
          </p:cNvPr>
          <p:cNvSpPr/>
          <p:nvPr/>
        </p:nvSpPr>
        <p:spPr>
          <a:xfrm>
            <a:off x="529996" y="1232961"/>
            <a:ext cx="2633884" cy="385375"/>
          </a:xfrm>
          <a:prstGeom prst="rect">
            <a:avLst/>
          </a:prstGeom>
          <a:gradFill>
            <a:gsLst>
              <a:gs pos="35000">
                <a:srgbClr val="981B49"/>
              </a:gs>
              <a:gs pos="75000">
                <a:srgbClr val="D13543"/>
              </a:gs>
              <a:gs pos="100000">
                <a:srgbClr val="DA5B39"/>
              </a:gs>
            </a:gsLst>
            <a:path path="circle">
              <a:fillToRect l="100000" t="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lumMod val="85000"/>
                  <a:lumOff val="15000"/>
                </a:schemeClr>
              </a:solidFill>
              <a:cs typeface="+mn-ea"/>
              <a:sym typeface="+mn-lt"/>
            </a:endParaRPr>
          </a:p>
        </p:txBody>
      </p:sp>
      <p:sp>
        <p:nvSpPr>
          <p:cNvPr id="20" name="等腰三角形 19">
            <a:extLst>
              <a:ext uri="{FF2B5EF4-FFF2-40B4-BE49-F238E27FC236}">
                <a16:creationId xmlns:a16="http://schemas.microsoft.com/office/drawing/2014/main" id="{AD53FBF5-2B9D-8836-EBFF-B262073A8025}"/>
              </a:ext>
            </a:extLst>
          </p:cNvPr>
          <p:cNvSpPr/>
          <p:nvPr/>
        </p:nvSpPr>
        <p:spPr>
          <a:xfrm>
            <a:off x="4384274" y="994508"/>
            <a:ext cx="447015" cy="255214"/>
          </a:xfrm>
          <a:prstGeom prst="triangle">
            <a:avLst/>
          </a:prstGeom>
          <a:solidFill>
            <a:schemeClr val="tx1">
              <a:lumMod val="95000"/>
              <a:lumOff val="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schemeClr val="tx1">
                  <a:lumMod val="85000"/>
                  <a:lumOff val="15000"/>
                </a:schemeClr>
              </a:solidFill>
              <a:cs typeface="+mn-ea"/>
              <a:sym typeface="+mn-lt"/>
            </a:endParaRPr>
          </a:p>
        </p:txBody>
      </p:sp>
      <p:sp>
        <p:nvSpPr>
          <p:cNvPr id="18" name="矩形 17">
            <a:extLst>
              <a:ext uri="{FF2B5EF4-FFF2-40B4-BE49-F238E27FC236}">
                <a16:creationId xmlns:a16="http://schemas.microsoft.com/office/drawing/2014/main" id="{DD671405-9D55-6F27-0A47-32438250E627}"/>
              </a:ext>
            </a:extLst>
          </p:cNvPr>
          <p:cNvSpPr/>
          <p:nvPr/>
        </p:nvSpPr>
        <p:spPr>
          <a:xfrm>
            <a:off x="3321402" y="1246814"/>
            <a:ext cx="2633884" cy="385375"/>
          </a:xfrm>
          <a:prstGeom prst="rect">
            <a:avLst/>
          </a:prstGeom>
          <a:gradFill>
            <a:gsLst>
              <a:gs pos="35000">
                <a:srgbClr val="981B49"/>
              </a:gs>
              <a:gs pos="75000">
                <a:srgbClr val="D13543"/>
              </a:gs>
              <a:gs pos="100000">
                <a:srgbClr val="DA5B39"/>
              </a:gs>
            </a:gsLst>
            <a:path path="circle">
              <a:fillToRect l="100000" t="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lumMod val="85000"/>
                  <a:lumOff val="15000"/>
                </a:schemeClr>
              </a:solidFill>
              <a:cs typeface="+mn-ea"/>
              <a:sym typeface="+mn-lt"/>
            </a:endParaRPr>
          </a:p>
        </p:txBody>
      </p:sp>
      <p:sp>
        <p:nvSpPr>
          <p:cNvPr id="14" name="等腰三角形 13">
            <a:extLst>
              <a:ext uri="{FF2B5EF4-FFF2-40B4-BE49-F238E27FC236}">
                <a16:creationId xmlns:a16="http://schemas.microsoft.com/office/drawing/2014/main" id="{A940ECCE-E660-F776-3F3E-DF9478B46A29}"/>
              </a:ext>
            </a:extLst>
          </p:cNvPr>
          <p:cNvSpPr/>
          <p:nvPr/>
        </p:nvSpPr>
        <p:spPr>
          <a:xfrm>
            <a:off x="7210314" y="980655"/>
            <a:ext cx="447015" cy="255214"/>
          </a:xfrm>
          <a:prstGeom prst="triangle">
            <a:avLst/>
          </a:prstGeom>
          <a:solidFill>
            <a:schemeClr val="tx1">
              <a:lumMod val="95000"/>
              <a:lumOff val="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schemeClr val="tx1">
                  <a:lumMod val="85000"/>
                  <a:lumOff val="15000"/>
                </a:schemeClr>
              </a:solidFill>
              <a:cs typeface="+mn-ea"/>
              <a:sym typeface="+mn-lt"/>
            </a:endParaRPr>
          </a:p>
        </p:txBody>
      </p:sp>
      <p:sp>
        <p:nvSpPr>
          <p:cNvPr id="12" name="矩形 11">
            <a:extLst>
              <a:ext uri="{FF2B5EF4-FFF2-40B4-BE49-F238E27FC236}">
                <a16:creationId xmlns:a16="http://schemas.microsoft.com/office/drawing/2014/main" id="{2C16520B-82E0-46A3-7D3C-1E260352677E}"/>
              </a:ext>
            </a:extLst>
          </p:cNvPr>
          <p:cNvSpPr/>
          <p:nvPr/>
        </p:nvSpPr>
        <p:spPr>
          <a:xfrm>
            <a:off x="6147442" y="1232961"/>
            <a:ext cx="2633884" cy="385375"/>
          </a:xfrm>
          <a:prstGeom prst="rect">
            <a:avLst/>
          </a:prstGeom>
          <a:gradFill>
            <a:gsLst>
              <a:gs pos="35000">
                <a:srgbClr val="981B49"/>
              </a:gs>
              <a:gs pos="75000">
                <a:srgbClr val="D13543"/>
              </a:gs>
              <a:gs pos="100000">
                <a:srgbClr val="DA5B39"/>
              </a:gs>
            </a:gsLst>
            <a:path path="circle">
              <a:fillToRect l="100000" t="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lumMod val="85000"/>
                  <a:lumOff val="15000"/>
                </a:schemeClr>
              </a:solidFill>
              <a:cs typeface="+mn-ea"/>
              <a:sym typeface="+mn-lt"/>
            </a:endParaRPr>
          </a:p>
        </p:txBody>
      </p:sp>
      <p:sp>
        <p:nvSpPr>
          <p:cNvPr id="39" name="文本框 38">
            <a:extLst>
              <a:ext uri="{FF2B5EF4-FFF2-40B4-BE49-F238E27FC236}">
                <a16:creationId xmlns:a16="http://schemas.microsoft.com/office/drawing/2014/main" id="{73797D9D-5D0E-0CA3-F299-54CB05A55D0F}"/>
              </a:ext>
            </a:extLst>
          </p:cNvPr>
          <p:cNvSpPr txBox="1"/>
          <p:nvPr/>
        </p:nvSpPr>
        <p:spPr>
          <a:xfrm>
            <a:off x="529996" y="1870642"/>
            <a:ext cx="2633885" cy="1982146"/>
          </a:xfrm>
          <a:prstGeom prst="rect">
            <a:avLst/>
          </a:prstGeom>
          <a:noFill/>
        </p:spPr>
        <p:txBody>
          <a:bodyPr wrap="square" rtlCol="0">
            <a:spAutoFit/>
            <a:scene3d>
              <a:camera prst="orthographicFront"/>
              <a:lightRig rig="threePt" dir="t"/>
            </a:scene3d>
            <a:sp3d contourW="12700"/>
          </a:bodyPr>
          <a:lstStyle/>
          <a:p>
            <a:pPr algn="just" defTabSz="675805">
              <a:lnSpc>
                <a:spcPct val="120000"/>
              </a:lnSpc>
              <a:defRPr/>
            </a:pPr>
            <a:r>
              <a:rPr lang="en-US" altLang="zh-CN" sz="900" dirty="0">
                <a:latin typeface="Arial" panose="020B0604020202020204" pitchFamily="34" charset="0"/>
                <a:cs typeface="Arial" panose="020B0604020202020204" pitchFamily="34" charset="0"/>
                <a:sym typeface="+mn-lt"/>
              </a:rPr>
              <a:t>Compared with the fine-tuning method, instead of using the 1.1B model, we employed a prompt engineering approach by </a:t>
            </a:r>
            <a:r>
              <a:rPr lang="en-US" altLang="zh-CN" sz="900" u="sng" dirty="0">
                <a:latin typeface="Arial" panose="020B0604020202020204" pitchFamily="34" charset="0"/>
                <a:cs typeface="Arial" panose="020B0604020202020204" pitchFamily="34" charset="0"/>
                <a:sym typeface="+mn-lt"/>
              </a:rPr>
              <a:t>deepseek-chat-v3-0324:free</a:t>
            </a:r>
            <a:r>
              <a:rPr lang="en-US" altLang="zh-CN" sz="900" dirty="0">
                <a:latin typeface="Arial" panose="020B0604020202020204" pitchFamily="34" charset="0"/>
                <a:cs typeface="Arial" panose="020B0604020202020204" pitchFamily="34" charset="0"/>
                <a:sym typeface="+mn-lt"/>
              </a:rPr>
              <a:t> model. Then, the output format has been standardized in the main program file on the backend.</a:t>
            </a:r>
          </a:p>
          <a:p>
            <a:pPr algn="just" defTabSz="675805">
              <a:lnSpc>
                <a:spcPct val="120000"/>
              </a:lnSpc>
              <a:spcBef>
                <a:spcPts val="600"/>
              </a:spcBef>
              <a:defRPr/>
            </a:pPr>
            <a:r>
              <a:rPr lang="en-US" altLang="zh-CN" sz="900" dirty="0">
                <a:latin typeface="Arial" panose="020B0604020202020204" pitchFamily="34" charset="0"/>
                <a:cs typeface="Arial" panose="020B0604020202020204" pitchFamily="34" charset="0"/>
                <a:sym typeface="+mn-lt"/>
              </a:rPr>
              <a:t>For the answer query, we used both the vector databases through an embedding model named </a:t>
            </a:r>
            <a:r>
              <a:rPr lang="en-US" altLang="zh-CN" sz="900" u="sng" dirty="0">
                <a:latin typeface="Arial" panose="020B0604020202020204" pitchFamily="34" charset="0"/>
                <a:cs typeface="Arial" panose="020B0604020202020204" pitchFamily="34" charset="0"/>
                <a:sym typeface="+mn-lt"/>
              </a:rPr>
              <a:t>BAAI/bge-base-en-v1.5</a:t>
            </a:r>
            <a:r>
              <a:rPr lang="en-US" altLang="zh-CN" sz="900" dirty="0">
                <a:latin typeface="Arial" panose="020B0604020202020204" pitchFamily="34" charset="0"/>
                <a:cs typeface="Arial" panose="020B0604020202020204" pitchFamily="34" charset="0"/>
                <a:sym typeface="+mn-lt"/>
              </a:rPr>
              <a:t> and an API interface of </a:t>
            </a:r>
            <a:r>
              <a:rPr lang="en-US" altLang="zh-CN" sz="900" dirty="0" err="1">
                <a:latin typeface="Arial" panose="020B0604020202020204" pitchFamily="34" charset="0"/>
                <a:cs typeface="Arial" panose="020B0604020202020204" pitchFamily="34" charset="0"/>
                <a:sym typeface="+mn-lt"/>
              </a:rPr>
              <a:t>Deepseek</a:t>
            </a:r>
            <a:r>
              <a:rPr lang="en-US" altLang="zh-CN" sz="900" dirty="0">
                <a:latin typeface="Arial" panose="020B0604020202020204" pitchFamily="34" charset="0"/>
                <a:cs typeface="Arial" panose="020B0604020202020204" pitchFamily="34" charset="0"/>
                <a:sym typeface="+mn-lt"/>
              </a:rPr>
              <a:t> model named </a:t>
            </a:r>
            <a:r>
              <a:rPr lang="en-US" altLang="zh-CN" sz="900" u="sng" dirty="0">
                <a:latin typeface="Arial" panose="020B0604020202020204" pitchFamily="34" charset="0"/>
                <a:cs typeface="Arial" panose="020B0604020202020204" pitchFamily="34" charset="0"/>
                <a:sym typeface="+mn-lt"/>
              </a:rPr>
              <a:t>openrouter.ai</a:t>
            </a:r>
            <a:r>
              <a:rPr lang="en-US" altLang="zh-CN" sz="900" dirty="0">
                <a:latin typeface="Arial" panose="020B0604020202020204" pitchFamily="34" charset="0"/>
                <a:cs typeface="Arial" panose="020B0604020202020204" pitchFamily="34" charset="0"/>
                <a:sym typeface="+mn-lt"/>
              </a:rPr>
              <a:t> by using URL</a:t>
            </a:r>
            <a:r>
              <a:rPr lang="en-US" altLang="zh-CN" sz="850" dirty="0">
                <a:solidFill>
                  <a:srgbClr val="0070C0"/>
                </a:solidFill>
                <a:latin typeface="Arial" panose="020B0604020202020204" pitchFamily="34" charset="0"/>
                <a:cs typeface="Arial" panose="020B0604020202020204" pitchFamily="34" charset="0"/>
                <a:sym typeface="+mn-lt"/>
              </a:rPr>
              <a:t>https://openrouter.ai/api/v1/chat/completions</a:t>
            </a:r>
            <a:r>
              <a:rPr lang="en-US" altLang="zh-CN" sz="900" dirty="0">
                <a:solidFill>
                  <a:srgbClr val="0070C0"/>
                </a:solidFill>
                <a:latin typeface="Arial" panose="020B0604020202020204" pitchFamily="34" charset="0"/>
                <a:cs typeface="Arial" panose="020B0604020202020204" pitchFamily="34" charset="0"/>
                <a:sym typeface="+mn-lt"/>
              </a:rPr>
              <a:t>. </a:t>
            </a:r>
            <a:endParaRPr lang="en-US" altLang="zh-CN" sz="900" dirty="0">
              <a:latin typeface="Arial" panose="020B0604020202020204" pitchFamily="34" charset="0"/>
              <a:cs typeface="Arial" panose="020B0604020202020204" pitchFamily="34" charset="0"/>
              <a:sym typeface="+mn-lt"/>
            </a:endParaRPr>
          </a:p>
        </p:txBody>
      </p:sp>
      <p:sp>
        <p:nvSpPr>
          <p:cNvPr id="40" name="文本框 39">
            <a:extLst>
              <a:ext uri="{FF2B5EF4-FFF2-40B4-BE49-F238E27FC236}">
                <a16:creationId xmlns:a16="http://schemas.microsoft.com/office/drawing/2014/main" id="{610FCB8E-AC02-C4CB-3A5E-DEDEDFA34510}"/>
              </a:ext>
            </a:extLst>
          </p:cNvPr>
          <p:cNvSpPr txBox="1"/>
          <p:nvPr/>
        </p:nvSpPr>
        <p:spPr>
          <a:xfrm>
            <a:off x="3338718" y="1870642"/>
            <a:ext cx="2633885" cy="2148345"/>
          </a:xfrm>
          <a:prstGeom prst="rect">
            <a:avLst/>
          </a:prstGeom>
          <a:noFill/>
        </p:spPr>
        <p:txBody>
          <a:bodyPr wrap="square" rtlCol="0">
            <a:spAutoFit/>
            <a:scene3d>
              <a:camera prst="orthographicFront"/>
              <a:lightRig rig="threePt" dir="t"/>
            </a:scene3d>
            <a:sp3d contourW="12700"/>
          </a:bodyPr>
          <a:lstStyle/>
          <a:p>
            <a:pPr algn="just" defTabSz="675805">
              <a:lnSpc>
                <a:spcPct val="120000"/>
              </a:lnSpc>
              <a:defRPr/>
            </a:pPr>
            <a:r>
              <a:rPr lang="en-US" altLang="zh-CN" sz="900" dirty="0">
                <a:latin typeface="Arial" panose="020B0604020202020204" pitchFamily="34" charset="0"/>
                <a:cs typeface="Arial" panose="020B0604020202020204" pitchFamily="34" charset="0"/>
                <a:sym typeface="+mn-lt"/>
              </a:rPr>
              <a:t>We classified text based on semantic information captured by vectors, stored information using SQL statements, and displayed information through SQL queries and API calls. </a:t>
            </a:r>
          </a:p>
          <a:p>
            <a:pPr algn="just" defTabSz="675805">
              <a:lnSpc>
                <a:spcPct val="120000"/>
              </a:lnSpc>
              <a:spcBef>
                <a:spcPts val="600"/>
              </a:spcBef>
              <a:defRPr/>
            </a:pPr>
            <a:r>
              <a:rPr lang="en-US" altLang="zh-CN" sz="900" dirty="0">
                <a:latin typeface="Arial" panose="020B0604020202020204" pitchFamily="34" charset="0"/>
                <a:cs typeface="Arial" panose="020B0604020202020204" pitchFamily="34" charset="0"/>
                <a:sym typeface="+mn-lt"/>
              </a:rPr>
              <a:t>In the searching process, we first considered the matching of the exact name. If the exact name could not be matched, we would do the search under vector similarity, including </a:t>
            </a:r>
            <a:r>
              <a:rPr lang="en-US" altLang="zh-CN" sz="900" u="sng" dirty="0">
                <a:latin typeface="Arial" panose="020B0604020202020204" pitchFamily="34" charset="0"/>
                <a:cs typeface="Arial" panose="020B0604020202020204" pitchFamily="34" charset="0"/>
                <a:sym typeface="+mn-lt"/>
              </a:rPr>
              <a:t>overall text similarity</a:t>
            </a:r>
            <a:r>
              <a:rPr lang="en-US" altLang="zh-CN" sz="900" dirty="0">
                <a:latin typeface="Arial" panose="020B0604020202020204" pitchFamily="34" charset="0"/>
                <a:cs typeface="Arial" panose="020B0604020202020204" pitchFamily="34" charset="0"/>
                <a:sym typeface="+mn-lt"/>
              </a:rPr>
              <a:t>, </a:t>
            </a:r>
            <a:r>
              <a:rPr lang="en-US" altLang="zh-CN" sz="900" u="sng" dirty="0">
                <a:latin typeface="Arial" panose="020B0604020202020204" pitchFamily="34" charset="0"/>
                <a:cs typeface="Arial" panose="020B0604020202020204" pitchFamily="34" charset="0"/>
                <a:sym typeface="+mn-lt"/>
              </a:rPr>
              <a:t>cocktail ingredient similarity</a:t>
            </a:r>
            <a:r>
              <a:rPr lang="en-US" altLang="zh-CN" sz="900" dirty="0">
                <a:latin typeface="Arial" panose="020B0604020202020204" pitchFamily="34" charset="0"/>
                <a:cs typeface="Arial" panose="020B0604020202020204" pitchFamily="34" charset="0"/>
                <a:sym typeface="+mn-lt"/>
              </a:rPr>
              <a:t>, and </a:t>
            </a:r>
            <a:r>
              <a:rPr lang="en-US" altLang="zh-CN" sz="900" u="sng" dirty="0">
                <a:latin typeface="Arial" panose="020B0604020202020204" pitchFamily="34" charset="0"/>
                <a:cs typeface="Arial" panose="020B0604020202020204" pitchFamily="34" charset="0"/>
                <a:sym typeface="+mn-lt"/>
              </a:rPr>
              <a:t>cocktail menu similarity</a:t>
            </a:r>
            <a:r>
              <a:rPr lang="en-US" altLang="zh-CN" sz="900" dirty="0">
                <a:latin typeface="Arial" panose="020B0604020202020204" pitchFamily="34" charset="0"/>
                <a:cs typeface="Arial" panose="020B0604020202020204" pitchFamily="34" charset="0"/>
                <a:sym typeface="+mn-lt"/>
              </a:rPr>
              <a:t>. Meanwhile, unified the format of the search results.</a:t>
            </a:r>
          </a:p>
        </p:txBody>
      </p:sp>
      <p:sp>
        <p:nvSpPr>
          <p:cNvPr id="41" name="文本框 40">
            <a:extLst>
              <a:ext uri="{FF2B5EF4-FFF2-40B4-BE49-F238E27FC236}">
                <a16:creationId xmlns:a16="http://schemas.microsoft.com/office/drawing/2014/main" id="{22954688-D782-F258-C415-D649EAECFC30}"/>
              </a:ext>
            </a:extLst>
          </p:cNvPr>
          <p:cNvSpPr txBox="1"/>
          <p:nvPr/>
        </p:nvSpPr>
        <p:spPr>
          <a:xfrm>
            <a:off x="6147443" y="1870642"/>
            <a:ext cx="2633885" cy="409407"/>
          </a:xfrm>
          <a:prstGeom prst="rect">
            <a:avLst/>
          </a:prstGeom>
          <a:noFill/>
        </p:spPr>
        <p:txBody>
          <a:bodyPr wrap="square" rtlCol="0">
            <a:spAutoFit/>
            <a:scene3d>
              <a:camera prst="orthographicFront"/>
              <a:lightRig rig="threePt" dir="t"/>
            </a:scene3d>
            <a:sp3d contourW="12700"/>
          </a:bodyPr>
          <a:lstStyle/>
          <a:p>
            <a:pPr algn="just" defTabSz="675805">
              <a:lnSpc>
                <a:spcPct val="120000"/>
              </a:lnSpc>
              <a:defRPr/>
            </a:pPr>
            <a:r>
              <a:rPr lang="en-US" altLang="zh-CN" sz="900" dirty="0">
                <a:latin typeface="Arial" panose="020B0604020202020204" pitchFamily="34" charset="0"/>
                <a:cs typeface="Arial" panose="020B0604020202020204" pitchFamily="34" charset="0"/>
                <a:sym typeface="+mn-lt"/>
              </a:rPr>
              <a:t>The logic has not been changed because of its characteristics.</a:t>
            </a:r>
          </a:p>
        </p:txBody>
      </p:sp>
      <p:sp>
        <p:nvSpPr>
          <p:cNvPr id="5" name="文本框 4">
            <a:extLst>
              <a:ext uri="{FF2B5EF4-FFF2-40B4-BE49-F238E27FC236}">
                <a16:creationId xmlns:a16="http://schemas.microsoft.com/office/drawing/2014/main" id="{E325C241-A710-0D5A-69AA-6BA3C89E3B7E}"/>
              </a:ext>
            </a:extLst>
          </p:cNvPr>
          <p:cNvSpPr txBox="1"/>
          <p:nvPr/>
        </p:nvSpPr>
        <p:spPr>
          <a:xfrm>
            <a:off x="1296979" y="108683"/>
            <a:ext cx="2589170" cy="307777"/>
          </a:xfrm>
          <a:prstGeom prst="rect">
            <a:avLst/>
          </a:prstGeom>
          <a:noFill/>
        </p:spPr>
        <p:txBody>
          <a:bodyPr wrap="none" rtlCol="0">
            <a:spAutoFit/>
          </a:bodyPr>
          <a:lstStyle/>
          <a:p>
            <a:r>
              <a:rPr lang="en-US" altLang="zh-CN" sz="1400" b="1" i="0" dirty="0">
                <a:solidFill>
                  <a:srgbClr val="2D3B45"/>
                </a:solidFill>
                <a:effectLst/>
                <a:latin typeface="Arial" panose="020B0604020202020204" pitchFamily="34" charset="0"/>
                <a:cs typeface="Arial" panose="020B0604020202020204" pitchFamily="34" charset="0"/>
              </a:rPr>
              <a:t>Methodology _ RAG method</a:t>
            </a:r>
            <a:endParaRPr lang="zh-CN" altLang="en-US" sz="1400" b="1" dirty="0">
              <a:solidFill>
                <a:schemeClr val="bg2">
                  <a:lumMod val="10000"/>
                </a:schemeClr>
              </a:solidFill>
              <a:latin typeface="Arial" panose="020B0604020202020204" pitchFamily="34" charset="0"/>
              <a:cs typeface="Arial" panose="020B0604020202020204" pitchFamily="34" charset="0"/>
              <a:sym typeface="+mn-lt"/>
            </a:endParaRPr>
          </a:p>
        </p:txBody>
      </p:sp>
      <p:sp>
        <p:nvSpPr>
          <p:cNvPr id="6" name="îŝḷîḓé-矩形: 圆角 70">
            <a:extLst>
              <a:ext uri="{FF2B5EF4-FFF2-40B4-BE49-F238E27FC236}">
                <a16:creationId xmlns:a16="http://schemas.microsoft.com/office/drawing/2014/main" id="{80CBFBBE-5A71-05BC-EB64-3D02F17E6849}"/>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02</a:t>
            </a:r>
            <a:endParaRPr lang="zh-CN" altLang="en-US" sz="1018" b="1" dirty="0">
              <a:latin typeface="Arial" panose="020B0604020202020204" pitchFamily="34" charset="0"/>
              <a:cs typeface="Arial" panose="020B0604020202020204" pitchFamily="34" charset="0"/>
              <a:sym typeface="+mn-lt"/>
            </a:endParaRPr>
          </a:p>
        </p:txBody>
      </p:sp>
      <p:pic>
        <p:nvPicPr>
          <p:cNvPr id="3" name="图形 2" descr="Internet 纯色填充">
            <a:extLst>
              <a:ext uri="{FF2B5EF4-FFF2-40B4-BE49-F238E27FC236}">
                <a16:creationId xmlns:a16="http://schemas.microsoft.com/office/drawing/2014/main" id="{769BFD8F-7B0C-C5D5-2DE2-133794B6C5F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6203" y="1058803"/>
            <a:ext cx="205444" cy="205444"/>
          </a:xfrm>
          <a:prstGeom prst="rect">
            <a:avLst/>
          </a:prstGeom>
        </p:spPr>
      </p:pic>
      <p:pic>
        <p:nvPicPr>
          <p:cNvPr id="7" name="图形 6" descr="呼叫中心 纯色填充">
            <a:extLst>
              <a:ext uri="{FF2B5EF4-FFF2-40B4-BE49-F238E27FC236}">
                <a16:creationId xmlns:a16="http://schemas.microsoft.com/office/drawing/2014/main" id="{4C1E04A2-8993-C202-95BB-C82A8C53AB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696337" y="1048293"/>
            <a:ext cx="205444" cy="205444"/>
          </a:xfrm>
          <a:prstGeom prst="rect">
            <a:avLst/>
          </a:prstGeom>
        </p:spPr>
      </p:pic>
      <p:pic>
        <p:nvPicPr>
          <p:cNvPr id="9" name="图形 8" descr="微笑的心形脸，实心填充 纯色填充">
            <a:extLst>
              <a:ext uri="{FF2B5EF4-FFF2-40B4-BE49-F238E27FC236}">
                <a16:creationId xmlns:a16="http://schemas.microsoft.com/office/drawing/2014/main" id="{62F41349-0A02-F4EA-1809-6B844D98951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347598" y="1048293"/>
            <a:ext cx="205444" cy="205444"/>
          </a:xfrm>
          <a:prstGeom prst="rect">
            <a:avLst/>
          </a:prstGeom>
        </p:spPr>
      </p:pic>
      <p:sp>
        <p:nvSpPr>
          <p:cNvPr id="2" name="文本框 1">
            <a:extLst>
              <a:ext uri="{FF2B5EF4-FFF2-40B4-BE49-F238E27FC236}">
                <a16:creationId xmlns:a16="http://schemas.microsoft.com/office/drawing/2014/main" id="{FF184565-E197-61BB-4356-BCFC4B08C4D2}"/>
              </a:ext>
            </a:extLst>
          </p:cNvPr>
          <p:cNvSpPr txBox="1"/>
          <p:nvPr/>
        </p:nvSpPr>
        <p:spPr>
          <a:xfrm>
            <a:off x="1306642" y="327782"/>
            <a:ext cx="6627821" cy="715581"/>
          </a:xfrm>
          <a:prstGeom prst="rect">
            <a:avLst/>
          </a:prstGeom>
          <a:noFill/>
        </p:spPr>
        <p:txBody>
          <a:bodyPr wrap="square">
            <a:spAutoFit/>
          </a:bodyPr>
          <a:lstStyle/>
          <a:p>
            <a:pPr algn="just"/>
            <a:r>
              <a:rPr lang="en-US" altLang="zh-CN" sz="900" dirty="0">
                <a:latin typeface="Arial" panose="020B0604020202020204" pitchFamily="34" charset="0"/>
                <a:cs typeface="Arial" panose="020B0604020202020204" pitchFamily="34" charset="0"/>
              </a:rPr>
              <a:t>Since RAG is flexible for device limitations and allows us to use more data, we first processed the data based on Cocktails.csv to capture the meaning of texts. The processing procedure is as follows: </a:t>
            </a:r>
          </a:p>
          <a:p>
            <a:pPr marL="171450" lvl="0" indent="-171450" algn="just">
              <a:lnSpc>
                <a:spcPct val="150000"/>
              </a:lnSpc>
              <a:buFont typeface="Arial" panose="020B0604020202020204" pitchFamily="34" charset="0"/>
              <a:buChar char="•"/>
            </a:pPr>
            <a:r>
              <a:rPr lang="en-US" altLang="zh-CN" sz="900" dirty="0">
                <a:effectLst/>
                <a:latin typeface="Arial" panose="020B0604020202020204" pitchFamily="34" charset="0"/>
                <a:ea typeface="Times New Roman" panose="02020603050405020304" pitchFamily="18" charset="0"/>
                <a:cs typeface="Arial" panose="020B0604020202020204" pitchFamily="34" charset="0"/>
              </a:rPr>
              <a:t>Segment cocktail information into multiple chunks by the </a:t>
            </a:r>
            <a:r>
              <a:rPr lang="en-US" altLang="zh-CN" sz="900" u="sng" dirty="0">
                <a:effectLst/>
                <a:latin typeface="Arial" panose="020B0604020202020204" pitchFamily="34" charset="0"/>
                <a:ea typeface="Times New Roman" panose="02020603050405020304" pitchFamily="18" charset="0"/>
                <a:cs typeface="Arial" panose="020B0604020202020204" pitchFamily="34" charset="0"/>
              </a:rPr>
              <a:t>BAI/</a:t>
            </a:r>
            <a:r>
              <a:rPr lang="en-US" altLang="zh-CN" sz="900" u="sng" dirty="0" err="1">
                <a:effectLst/>
                <a:latin typeface="Arial" panose="020B0604020202020204" pitchFamily="34" charset="0"/>
                <a:ea typeface="Times New Roman" panose="02020603050405020304" pitchFamily="18" charset="0"/>
                <a:cs typeface="Arial" panose="020B0604020202020204" pitchFamily="34" charset="0"/>
              </a:rPr>
              <a:t>bge</a:t>
            </a:r>
            <a:r>
              <a:rPr lang="en-US" altLang="zh-CN" sz="900" u="sng" dirty="0">
                <a:effectLst/>
                <a:latin typeface="Arial" panose="020B0604020202020204" pitchFamily="34" charset="0"/>
                <a:ea typeface="Times New Roman" panose="02020603050405020304" pitchFamily="18" charset="0"/>
                <a:cs typeface="Arial" panose="020B0604020202020204" pitchFamily="34" charset="0"/>
              </a:rPr>
              <a:t>-based en-v1.5 </a:t>
            </a:r>
            <a:r>
              <a:rPr lang="en-US" altLang="zh-CN" sz="900" dirty="0">
                <a:effectLst/>
                <a:latin typeface="Arial" panose="020B0604020202020204" pitchFamily="34" charset="0"/>
                <a:ea typeface="Times New Roman" panose="02020603050405020304" pitchFamily="18" charset="0"/>
                <a:cs typeface="Arial" panose="020B0604020202020204" pitchFamily="34" charset="0"/>
              </a:rPr>
              <a:t>model, then capture vector information. </a:t>
            </a:r>
            <a:endParaRPr lang="zh-CN" altLang="zh-CN" sz="900" dirty="0">
              <a:effectLst/>
              <a:latin typeface="Arial" panose="020B0604020202020204" pitchFamily="34" charset="0"/>
              <a:ea typeface="Times New Roman" panose="02020603050405020304" pitchFamily="18" charset="0"/>
              <a:cs typeface="Arial" panose="020B0604020202020204" pitchFamily="34" charset="0"/>
            </a:endParaRPr>
          </a:p>
          <a:p>
            <a:pPr marL="171450" indent="-171450" algn="just">
              <a:buFont typeface="Arial" panose="020B0604020202020204" pitchFamily="34" charset="0"/>
              <a:buChar char="•"/>
            </a:pPr>
            <a:r>
              <a:rPr lang="en-US" altLang="zh-CN" sz="900" kern="0" dirty="0">
                <a:effectLst/>
                <a:latin typeface="Arial" panose="020B0604020202020204" pitchFamily="34" charset="0"/>
                <a:ea typeface="宋体" panose="02010600030101010101" pitchFamily="2" charset="-122"/>
                <a:cs typeface="Arial" panose="020B0604020202020204" pitchFamily="34" charset="0"/>
              </a:rPr>
              <a:t>Store the cocktail vectors in a newly created SQLite database.</a:t>
            </a:r>
            <a:endParaRPr lang="en-US" altLang="zh-CN" sz="900" dirty="0">
              <a:latin typeface="Arial" panose="020B0604020202020204" pitchFamily="34" charset="0"/>
              <a:cs typeface="Arial" panose="020B0604020202020204" pitchFamily="34" charset="0"/>
            </a:endParaRPr>
          </a:p>
        </p:txBody>
      </p:sp>
      <p:sp>
        <p:nvSpPr>
          <p:cNvPr id="4" name="矩形 3">
            <a:extLst>
              <a:ext uri="{FF2B5EF4-FFF2-40B4-BE49-F238E27FC236}">
                <a16:creationId xmlns:a16="http://schemas.microsoft.com/office/drawing/2014/main" id="{6FAFCA0E-E84B-6EA7-0AAE-9D700B755EE5}"/>
              </a:ext>
            </a:extLst>
          </p:cNvPr>
          <p:cNvSpPr/>
          <p:nvPr/>
        </p:nvSpPr>
        <p:spPr>
          <a:xfrm>
            <a:off x="617288" y="1294843"/>
            <a:ext cx="2459301" cy="261610"/>
          </a:xfrm>
          <a:prstGeom prst="rect">
            <a:avLst/>
          </a:prstGeom>
          <a:effectLst/>
        </p:spPr>
        <p:txBody>
          <a:bodyPr wrap="square">
            <a:spAutoFit/>
          </a:bodyPr>
          <a:lstStyle/>
          <a:p>
            <a:pPr algn="ctr">
              <a:spcBef>
                <a:spcPct val="0"/>
              </a:spcBef>
            </a:pPr>
            <a:r>
              <a:rPr lang="en-US" altLang="zh-CN" sz="1100" b="1" dirty="0">
                <a:solidFill>
                  <a:schemeClr val="bg1"/>
                </a:solidFill>
                <a:latin typeface="Arial" panose="020B0604020202020204" pitchFamily="34" charset="0"/>
                <a:cs typeface="Arial" panose="020B0604020202020204" pitchFamily="34" charset="0"/>
                <a:sym typeface="+mn-lt"/>
              </a:rPr>
              <a:t>Chatbot</a:t>
            </a:r>
          </a:p>
        </p:txBody>
      </p:sp>
      <p:sp>
        <p:nvSpPr>
          <p:cNvPr id="8" name="矩形 7">
            <a:extLst>
              <a:ext uri="{FF2B5EF4-FFF2-40B4-BE49-F238E27FC236}">
                <a16:creationId xmlns:a16="http://schemas.microsoft.com/office/drawing/2014/main" id="{8491169B-4570-E9E8-45A5-3C38476F14D7}"/>
              </a:ext>
            </a:extLst>
          </p:cNvPr>
          <p:cNvSpPr/>
          <p:nvPr/>
        </p:nvSpPr>
        <p:spPr>
          <a:xfrm>
            <a:off x="3408694" y="1308696"/>
            <a:ext cx="2459301" cy="261610"/>
          </a:xfrm>
          <a:prstGeom prst="rect">
            <a:avLst/>
          </a:prstGeom>
          <a:effectLst/>
        </p:spPr>
        <p:txBody>
          <a:bodyPr wrap="square">
            <a:spAutoFit/>
          </a:bodyPr>
          <a:lstStyle/>
          <a:p>
            <a:pPr algn="ctr">
              <a:spcBef>
                <a:spcPct val="0"/>
              </a:spcBef>
            </a:pPr>
            <a:r>
              <a:rPr lang="en-US" altLang="zh-CN" sz="1100" b="1" dirty="0">
                <a:solidFill>
                  <a:schemeClr val="bg1"/>
                </a:solidFill>
                <a:latin typeface="Arial" panose="020B0604020202020204" pitchFamily="34" charset="0"/>
                <a:cs typeface="Arial" panose="020B0604020202020204" pitchFamily="34" charset="0"/>
                <a:sym typeface="+mn-lt"/>
              </a:rPr>
              <a:t>Search engine</a:t>
            </a:r>
          </a:p>
        </p:txBody>
      </p:sp>
      <p:sp>
        <p:nvSpPr>
          <p:cNvPr id="15" name="矩形 14">
            <a:extLst>
              <a:ext uri="{FF2B5EF4-FFF2-40B4-BE49-F238E27FC236}">
                <a16:creationId xmlns:a16="http://schemas.microsoft.com/office/drawing/2014/main" id="{EDB8003F-6333-C4FA-42BD-3D565BFB860F}"/>
              </a:ext>
            </a:extLst>
          </p:cNvPr>
          <p:cNvSpPr/>
          <p:nvPr/>
        </p:nvSpPr>
        <p:spPr>
          <a:xfrm>
            <a:off x="6234734" y="1294843"/>
            <a:ext cx="2459301" cy="261610"/>
          </a:xfrm>
          <a:prstGeom prst="rect">
            <a:avLst/>
          </a:prstGeom>
          <a:effectLst/>
        </p:spPr>
        <p:txBody>
          <a:bodyPr wrap="square">
            <a:spAutoFit/>
          </a:bodyPr>
          <a:lstStyle/>
          <a:p>
            <a:pPr algn="ctr">
              <a:spcBef>
                <a:spcPct val="0"/>
              </a:spcBef>
            </a:pPr>
            <a:r>
              <a:rPr lang="en-US" altLang="zh-CN" sz="1100" b="1" dirty="0">
                <a:solidFill>
                  <a:schemeClr val="bg1"/>
                </a:solidFill>
                <a:latin typeface="Arial" panose="020B0604020202020204" pitchFamily="34" charset="0"/>
                <a:cs typeface="Arial" panose="020B0604020202020204" pitchFamily="34" charset="0"/>
                <a:sym typeface="+mn-lt"/>
              </a:rPr>
              <a:t>Favorite collections</a:t>
            </a:r>
          </a:p>
        </p:txBody>
      </p:sp>
      <p:sp>
        <p:nvSpPr>
          <p:cNvPr id="16" name="文本框 15">
            <a:extLst>
              <a:ext uri="{FF2B5EF4-FFF2-40B4-BE49-F238E27FC236}">
                <a16:creationId xmlns:a16="http://schemas.microsoft.com/office/drawing/2014/main" id="{929BB921-7CF1-FE05-D06A-4B25925E7976}"/>
              </a:ext>
            </a:extLst>
          </p:cNvPr>
          <p:cNvSpPr txBox="1"/>
          <p:nvPr/>
        </p:nvSpPr>
        <p:spPr>
          <a:xfrm>
            <a:off x="7136628" y="4988868"/>
            <a:ext cx="2142310"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(58581879)</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6</a:t>
            </a:r>
          </a:p>
        </p:txBody>
      </p:sp>
    </p:spTree>
    <p:extLst>
      <p:ext uri="{BB962C8B-B14F-4D97-AF65-F5344CB8AC3E}">
        <p14:creationId xmlns:p14="http://schemas.microsoft.com/office/powerpoint/2010/main" val="51043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5F69D02-F999-4198-978C-46FA3702D3B3}"/>
              </a:ext>
            </a:extLst>
          </p:cNvPr>
          <p:cNvSpPr txBox="1"/>
          <p:nvPr/>
        </p:nvSpPr>
        <p:spPr>
          <a:xfrm>
            <a:off x="1296979" y="108683"/>
            <a:ext cx="2928750" cy="307777"/>
          </a:xfrm>
          <a:prstGeom prst="rect">
            <a:avLst/>
          </a:prstGeom>
          <a:noFill/>
        </p:spPr>
        <p:txBody>
          <a:bodyPr wrap="none" rtlCol="0">
            <a:spAutoFit/>
          </a:bodyPr>
          <a:lstStyle/>
          <a:p>
            <a:r>
              <a:rPr lang="en-US" altLang="zh-CN" sz="1400" b="1" i="0" dirty="0">
                <a:solidFill>
                  <a:srgbClr val="2D3B45"/>
                </a:solidFill>
                <a:effectLst/>
                <a:latin typeface="Arial" panose="020B0604020202020204" pitchFamily="34" charset="0"/>
                <a:cs typeface="Arial" panose="020B0604020202020204" pitchFamily="34" charset="0"/>
              </a:rPr>
              <a:t>Challenges _ Training Data Size </a:t>
            </a:r>
            <a:endParaRPr lang="zh-CN" altLang="en-US" sz="1400" b="1" dirty="0">
              <a:solidFill>
                <a:schemeClr val="bg2">
                  <a:lumMod val="10000"/>
                </a:schemeClr>
              </a:solidFill>
              <a:latin typeface="Arial" panose="020B0604020202020204" pitchFamily="34" charset="0"/>
              <a:cs typeface="Arial" panose="020B0604020202020204" pitchFamily="34" charset="0"/>
              <a:sym typeface="+mn-lt"/>
            </a:endParaRPr>
          </a:p>
        </p:txBody>
      </p:sp>
      <p:sp>
        <p:nvSpPr>
          <p:cNvPr id="45" name="îŝḷîḓé-矩形: 圆角 70">
            <a:extLst>
              <a:ext uri="{FF2B5EF4-FFF2-40B4-BE49-F238E27FC236}">
                <a16:creationId xmlns:a16="http://schemas.microsoft.com/office/drawing/2014/main" id="{C742FBB5-5492-CCF1-F68F-D57D8008CC0F}"/>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02</a:t>
            </a:r>
            <a:endParaRPr lang="zh-CN" altLang="en-US" sz="1018" b="1" dirty="0">
              <a:latin typeface="Arial" panose="020B0604020202020204" pitchFamily="34" charset="0"/>
              <a:cs typeface="Arial" panose="020B0604020202020204" pitchFamily="34" charset="0"/>
              <a:sym typeface="+mn-lt"/>
            </a:endParaRPr>
          </a:p>
        </p:txBody>
      </p:sp>
      <p:sp>
        <p:nvSpPr>
          <p:cNvPr id="47" name="文本框 46">
            <a:extLst>
              <a:ext uri="{FF2B5EF4-FFF2-40B4-BE49-F238E27FC236}">
                <a16:creationId xmlns:a16="http://schemas.microsoft.com/office/drawing/2014/main" id="{C3DABE16-0684-3481-2CED-A0ECBAEF4A84}"/>
              </a:ext>
            </a:extLst>
          </p:cNvPr>
          <p:cNvSpPr txBox="1"/>
          <p:nvPr/>
        </p:nvSpPr>
        <p:spPr>
          <a:xfrm>
            <a:off x="1296979" y="346650"/>
            <a:ext cx="6627821" cy="646331"/>
          </a:xfrm>
          <a:prstGeom prst="rect">
            <a:avLst/>
          </a:prstGeom>
          <a:noFill/>
        </p:spPr>
        <p:txBody>
          <a:bodyPr wrap="square">
            <a:spAutoFit/>
          </a:bodyPr>
          <a:lstStyle/>
          <a:p>
            <a:pPr algn="just"/>
            <a:r>
              <a:rPr lang="en-US" altLang="zh-CN" sz="900" dirty="0">
                <a:latin typeface="Arial" panose="020B0604020202020204" pitchFamily="34" charset="0"/>
                <a:cs typeface="Arial" panose="020B0604020202020204" pitchFamily="34" charset="0"/>
              </a:rPr>
              <a:t>The main challenge we faced during the implementation stage was to </a:t>
            </a:r>
            <a:r>
              <a:rPr lang="en-US" altLang="zh-CN" sz="900" b="1" dirty="0">
                <a:solidFill>
                  <a:srgbClr val="AD2B5B"/>
                </a:solidFill>
                <a:latin typeface="Arial" panose="020B0604020202020204" pitchFamily="34" charset="0"/>
                <a:cs typeface="Arial" panose="020B0604020202020204" pitchFamily="34" charset="0"/>
              </a:rPr>
              <a:t>find a balance between the training cost and chatbot response accuracy for the fine-tuning approach</a:t>
            </a:r>
            <a:r>
              <a:rPr lang="en-US" altLang="zh-CN" sz="900" dirty="0">
                <a:latin typeface="Arial" panose="020B0604020202020204" pitchFamily="34" charset="0"/>
                <a:cs typeface="Arial" panose="020B0604020202020204" pitchFamily="34" charset="0"/>
              </a:rPr>
              <a:t>. In order to reach a reasonable training time and a desirable level of accuracy, we needed to decide on the proper size of our training dataset and set appropriate numbers to the fine-tuning parameters (e.g., epoch, batch size, and learning rate). </a:t>
            </a:r>
          </a:p>
        </p:txBody>
      </p:sp>
      <p:graphicFrame>
        <p:nvGraphicFramePr>
          <p:cNvPr id="57" name="图示 56">
            <a:extLst>
              <a:ext uri="{FF2B5EF4-FFF2-40B4-BE49-F238E27FC236}">
                <a16:creationId xmlns:a16="http://schemas.microsoft.com/office/drawing/2014/main" id="{68989D50-F80C-D0D3-B1A3-5FE96843D65D}"/>
              </a:ext>
            </a:extLst>
          </p:cNvPr>
          <p:cNvGraphicFramePr/>
          <p:nvPr>
            <p:extLst>
              <p:ext uri="{D42A27DB-BD31-4B8C-83A1-F6EECF244321}">
                <p14:modId xmlns:p14="http://schemas.microsoft.com/office/powerpoint/2010/main" val="118837604"/>
              </p:ext>
            </p:extLst>
          </p:nvPr>
        </p:nvGraphicFramePr>
        <p:xfrm>
          <a:off x="0" y="1039878"/>
          <a:ext cx="5601656" cy="41239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59" name="组合 58">
            <a:extLst>
              <a:ext uri="{FF2B5EF4-FFF2-40B4-BE49-F238E27FC236}">
                <a16:creationId xmlns:a16="http://schemas.microsoft.com/office/drawing/2014/main" id="{7EC680B9-8753-832D-9E66-FA8D113F1A95}"/>
              </a:ext>
            </a:extLst>
          </p:cNvPr>
          <p:cNvGrpSpPr/>
          <p:nvPr/>
        </p:nvGrpSpPr>
        <p:grpSpPr>
          <a:xfrm>
            <a:off x="6010960" y="1460959"/>
            <a:ext cx="3191655" cy="1172283"/>
            <a:chOff x="389082" y="1695767"/>
            <a:chExt cx="3760470" cy="1370965"/>
          </a:xfrm>
        </p:grpSpPr>
        <p:pic>
          <p:nvPicPr>
            <p:cNvPr id="60" name="Picture 14">
              <a:extLst>
                <a:ext uri="{FF2B5EF4-FFF2-40B4-BE49-F238E27FC236}">
                  <a16:creationId xmlns:a16="http://schemas.microsoft.com/office/drawing/2014/main" id="{2BCC4E33-ACB8-F2DF-CEFA-CB4D74FA59A6}"/>
                </a:ext>
              </a:extLst>
            </p:cNvPr>
            <p:cNvPicPr>
              <a:picLocks noChangeAspect="1"/>
            </p:cNvPicPr>
            <p:nvPr/>
          </p:nvPicPr>
          <p:blipFill>
            <a:blip r:embed="rId8"/>
            <a:stretch>
              <a:fillRect/>
            </a:stretch>
          </p:blipFill>
          <p:spPr>
            <a:xfrm>
              <a:off x="389082" y="1695767"/>
              <a:ext cx="3760470" cy="1370965"/>
            </a:xfrm>
            <a:prstGeom prst="rect">
              <a:avLst/>
            </a:prstGeom>
          </p:spPr>
        </p:pic>
        <p:sp>
          <p:nvSpPr>
            <p:cNvPr id="61" name="Rectangle 16">
              <a:extLst>
                <a:ext uri="{FF2B5EF4-FFF2-40B4-BE49-F238E27FC236}">
                  <a16:creationId xmlns:a16="http://schemas.microsoft.com/office/drawing/2014/main" id="{F4368C26-E37A-A4BA-4291-9407050433F9}"/>
                </a:ext>
              </a:extLst>
            </p:cNvPr>
            <p:cNvSpPr/>
            <p:nvPr/>
          </p:nvSpPr>
          <p:spPr>
            <a:xfrm>
              <a:off x="389082" y="2109470"/>
              <a:ext cx="3760470" cy="543560"/>
            </a:xfrm>
            <a:prstGeom prst="rect">
              <a:avLst/>
            </a:prstGeom>
            <a:noFill/>
            <a:ln>
              <a:solidFill>
                <a:srgbClr val="D1354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a:p>
          </p:txBody>
        </p:sp>
      </p:grpSp>
      <p:sp>
        <p:nvSpPr>
          <p:cNvPr id="62" name="箭头: 右 61">
            <a:extLst>
              <a:ext uri="{FF2B5EF4-FFF2-40B4-BE49-F238E27FC236}">
                <a16:creationId xmlns:a16="http://schemas.microsoft.com/office/drawing/2014/main" id="{9CE4BE59-0E19-9A59-036F-C81041781039}"/>
              </a:ext>
            </a:extLst>
          </p:cNvPr>
          <p:cNvSpPr/>
          <p:nvPr/>
        </p:nvSpPr>
        <p:spPr>
          <a:xfrm>
            <a:off x="5653908" y="1729159"/>
            <a:ext cx="304800" cy="398585"/>
          </a:xfrm>
          <a:prstGeom prst="rightArrow">
            <a:avLst/>
          </a:prstGeom>
          <a:solidFill>
            <a:srgbClr val="AD2B5B"/>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3" name="Picture 2">
            <a:extLst>
              <a:ext uri="{FF2B5EF4-FFF2-40B4-BE49-F238E27FC236}">
                <a16:creationId xmlns:a16="http://schemas.microsoft.com/office/drawing/2014/main" id="{AB5A2FBC-51D4-734B-2348-00EA0587AC7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10959" y="2869470"/>
            <a:ext cx="3191655" cy="464787"/>
          </a:xfrm>
          <a:prstGeom prst="rect">
            <a:avLst/>
          </a:prstGeom>
        </p:spPr>
      </p:pic>
      <p:sp>
        <p:nvSpPr>
          <p:cNvPr id="64" name="箭头: 右 63">
            <a:extLst>
              <a:ext uri="{FF2B5EF4-FFF2-40B4-BE49-F238E27FC236}">
                <a16:creationId xmlns:a16="http://schemas.microsoft.com/office/drawing/2014/main" id="{C13B4174-FC4D-9355-B247-5BC35743486A}"/>
              </a:ext>
            </a:extLst>
          </p:cNvPr>
          <p:cNvSpPr/>
          <p:nvPr/>
        </p:nvSpPr>
        <p:spPr>
          <a:xfrm>
            <a:off x="5653908" y="2941534"/>
            <a:ext cx="304800" cy="398585"/>
          </a:xfrm>
          <a:prstGeom prst="rightArrow">
            <a:avLst/>
          </a:prstGeom>
          <a:solidFill>
            <a:srgbClr val="AD2B5B"/>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9187F0A3-1699-4197-F8CD-2CA0ED4671BC}"/>
              </a:ext>
            </a:extLst>
          </p:cNvPr>
          <p:cNvSpPr txBox="1"/>
          <p:nvPr/>
        </p:nvSpPr>
        <p:spPr>
          <a:xfrm>
            <a:off x="7136628" y="4988868"/>
            <a:ext cx="2142310"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(58838131)</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7</a:t>
            </a:r>
          </a:p>
        </p:txBody>
      </p:sp>
    </p:spTree>
    <p:extLst>
      <p:ext uri="{BB962C8B-B14F-4D97-AF65-F5344CB8AC3E}">
        <p14:creationId xmlns:p14="http://schemas.microsoft.com/office/powerpoint/2010/main" val="971545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21">
            <a:extLst>
              <a:ext uri="{FF2B5EF4-FFF2-40B4-BE49-F238E27FC236}">
                <a16:creationId xmlns:a16="http://schemas.microsoft.com/office/drawing/2014/main" id="{AFD6B213-92DA-4E7F-9D87-CBA5C8FA0F02}"/>
              </a:ext>
            </a:extLst>
          </p:cNvPr>
          <p:cNvGrpSpPr/>
          <p:nvPr/>
        </p:nvGrpSpPr>
        <p:grpSpPr bwMode="auto">
          <a:xfrm>
            <a:off x="3044908" y="1446644"/>
            <a:ext cx="2831924" cy="1833150"/>
            <a:chOff x="0" y="0"/>
            <a:chExt cx="2046" cy="1324"/>
          </a:xfrm>
          <a:effectLst>
            <a:outerShdw blurRad="50800" dist="38100" dir="2700000" algn="tl" rotWithShape="0">
              <a:prstClr val="black">
                <a:alpha val="40000"/>
              </a:prstClr>
            </a:outerShdw>
          </a:effectLst>
        </p:grpSpPr>
        <p:sp>
          <p:nvSpPr>
            <p:cNvPr id="6" name="Freeform 22">
              <a:extLst>
                <a:ext uri="{FF2B5EF4-FFF2-40B4-BE49-F238E27FC236}">
                  <a16:creationId xmlns:a16="http://schemas.microsoft.com/office/drawing/2014/main" id="{6E0D6AF7-053D-4DD3-82C9-D635F67672FE}"/>
                </a:ext>
              </a:extLst>
            </p:cNvPr>
            <p:cNvSpPr/>
            <p:nvPr/>
          </p:nvSpPr>
          <p:spPr bwMode="auto">
            <a:xfrm>
              <a:off x="1023" y="0"/>
              <a:ext cx="664" cy="1324"/>
            </a:xfrm>
            <a:custGeom>
              <a:avLst/>
              <a:gdLst>
                <a:gd name="T0" fmla="*/ 0 w 347"/>
                <a:gd name="T1" fmla="*/ 0 h 693"/>
                <a:gd name="T2" fmla="*/ 0 w 347"/>
                <a:gd name="T3" fmla="*/ 122 h 693"/>
                <a:gd name="T4" fmla="*/ 225 w 347"/>
                <a:gd name="T5" fmla="*/ 347 h 693"/>
                <a:gd name="T6" fmla="*/ 0 w 347"/>
                <a:gd name="T7" fmla="*/ 572 h 693"/>
                <a:gd name="T8" fmla="*/ 0 w 347"/>
                <a:gd name="T9" fmla="*/ 693 h 693"/>
                <a:gd name="T10" fmla="*/ 347 w 347"/>
                <a:gd name="T11" fmla="*/ 347 h 693"/>
                <a:gd name="T12" fmla="*/ 0 w 347"/>
                <a:gd name="T13" fmla="*/ 0 h 693"/>
              </a:gdLst>
              <a:ahLst/>
              <a:cxnLst>
                <a:cxn ang="0">
                  <a:pos x="T0" y="T1"/>
                </a:cxn>
                <a:cxn ang="0">
                  <a:pos x="T2" y="T3"/>
                </a:cxn>
                <a:cxn ang="0">
                  <a:pos x="T4" y="T5"/>
                </a:cxn>
                <a:cxn ang="0">
                  <a:pos x="T6" y="T7"/>
                </a:cxn>
                <a:cxn ang="0">
                  <a:pos x="T8" y="T9"/>
                </a:cxn>
                <a:cxn ang="0">
                  <a:pos x="T10" y="T11"/>
                </a:cxn>
                <a:cxn ang="0">
                  <a:pos x="T12" y="T13"/>
                </a:cxn>
              </a:cxnLst>
              <a:rect l="0" t="0" r="r" b="b"/>
              <a:pathLst>
                <a:path w="347" h="693">
                  <a:moveTo>
                    <a:pt x="0" y="0"/>
                  </a:moveTo>
                  <a:cubicBezTo>
                    <a:pt x="0" y="122"/>
                    <a:pt x="0" y="122"/>
                    <a:pt x="0" y="122"/>
                  </a:cubicBezTo>
                  <a:cubicBezTo>
                    <a:pt x="125" y="122"/>
                    <a:pt x="225" y="222"/>
                    <a:pt x="225" y="347"/>
                  </a:cubicBezTo>
                  <a:cubicBezTo>
                    <a:pt x="225" y="471"/>
                    <a:pt x="125" y="572"/>
                    <a:pt x="0" y="572"/>
                  </a:cubicBezTo>
                  <a:cubicBezTo>
                    <a:pt x="0" y="693"/>
                    <a:pt x="0" y="693"/>
                    <a:pt x="0" y="693"/>
                  </a:cubicBezTo>
                  <a:cubicBezTo>
                    <a:pt x="192" y="693"/>
                    <a:pt x="347" y="538"/>
                    <a:pt x="347" y="347"/>
                  </a:cubicBezTo>
                  <a:cubicBezTo>
                    <a:pt x="347" y="155"/>
                    <a:pt x="192" y="0"/>
                    <a:pt x="0" y="0"/>
                  </a:cubicBezTo>
                  <a:close/>
                </a:path>
              </a:pathLst>
            </a:custGeom>
            <a:gradFill>
              <a:gsLst>
                <a:gs pos="35000">
                  <a:srgbClr val="981B49"/>
                </a:gs>
                <a:gs pos="75000">
                  <a:srgbClr val="D13543"/>
                </a:gs>
                <a:gs pos="100000">
                  <a:srgbClr val="DA5B39"/>
                </a:gs>
              </a:gsLst>
              <a:path path="circle">
                <a:fillToRect l="100000" t="100000"/>
              </a:path>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schemeClr val="bg1">
                    <a:lumMod val="50000"/>
                  </a:schemeClr>
                </a:solidFill>
                <a:cs typeface="+mn-ea"/>
                <a:sym typeface="+mn-lt"/>
              </a:endParaRPr>
            </a:p>
          </p:txBody>
        </p:sp>
        <p:sp>
          <p:nvSpPr>
            <p:cNvPr id="7" name="Freeform 23">
              <a:extLst>
                <a:ext uri="{FF2B5EF4-FFF2-40B4-BE49-F238E27FC236}">
                  <a16:creationId xmlns:a16="http://schemas.microsoft.com/office/drawing/2014/main" id="{110FFB50-E0AE-43A7-83C1-A3EF5B174FE0}"/>
                </a:ext>
              </a:extLst>
            </p:cNvPr>
            <p:cNvSpPr/>
            <p:nvPr/>
          </p:nvSpPr>
          <p:spPr bwMode="auto">
            <a:xfrm>
              <a:off x="361" y="0"/>
              <a:ext cx="662" cy="1324"/>
            </a:xfrm>
            <a:custGeom>
              <a:avLst/>
              <a:gdLst>
                <a:gd name="T0" fmla="*/ 121 w 346"/>
                <a:gd name="T1" fmla="*/ 347 h 693"/>
                <a:gd name="T2" fmla="*/ 346 w 346"/>
                <a:gd name="T3" fmla="*/ 122 h 693"/>
                <a:gd name="T4" fmla="*/ 346 w 346"/>
                <a:gd name="T5" fmla="*/ 0 h 693"/>
                <a:gd name="T6" fmla="*/ 0 w 346"/>
                <a:gd name="T7" fmla="*/ 347 h 693"/>
                <a:gd name="T8" fmla="*/ 346 w 346"/>
                <a:gd name="T9" fmla="*/ 693 h 693"/>
                <a:gd name="T10" fmla="*/ 346 w 346"/>
                <a:gd name="T11" fmla="*/ 572 h 693"/>
                <a:gd name="T12" fmla="*/ 121 w 346"/>
                <a:gd name="T13" fmla="*/ 347 h 693"/>
              </a:gdLst>
              <a:ahLst/>
              <a:cxnLst>
                <a:cxn ang="0">
                  <a:pos x="T0" y="T1"/>
                </a:cxn>
                <a:cxn ang="0">
                  <a:pos x="T2" y="T3"/>
                </a:cxn>
                <a:cxn ang="0">
                  <a:pos x="T4" y="T5"/>
                </a:cxn>
                <a:cxn ang="0">
                  <a:pos x="T6" y="T7"/>
                </a:cxn>
                <a:cxn ang="0">
                  <a:pos x="T8" y="T9"/>
                </a:cxn>
                <a:cxn ang="0">
                  <a:pos x="T10" y="T11"/>
                </a:cxn>
                <a:cxn ang="0">
                  <a:pos x="T12" y="T13"/>
                </a:cxn>
              </a:cxnLst>
              <a:rect l="0" t="0" r="r" b="b"/>
              <a:pathLst>
                <a:path w="346" h="693">
                  <a:moveTo>
                    <a:pt x="121" y="347"/>
                  </a:moveTo>
                  <a:cubicBezTo>
                    <a:pt x="121" y="222"/>
                    <a:pt x="222" y="122"/>
                    <a:pt x="346" y="122"/>
                  </a:cubicBezTo>
                  <a:cubicBezTo>
                    <a:pt x="346" y="0"/>
                    <a:pt x="346" y="0"/>
                    <a:pt x="346" y="0"/>
                  </a:cubicBezTo>
                  <a:cubicBezTo>
                    <a:pt x="155" y="0"/>
                    <a:pt x="0" y="155"/>
                    <a:pt x="0" y="347"/>
                  </a:cubicBezTo>
                  <a:cubicBezTo>
                    <a:pt x="0" y="538"/>
                    <a:pt x="155" y="693"/>
                    <a:pt x="346" y="693"/>
                  </a:cubicBezTo>
                  <a:cubicBezTo>
                    <a:pt x="346" y="572"/>
                    <a:pt x="346" y="572"/>
                    <a:pt x="346" y="572"/>
                  </a:cubicBezTo>
                  <a:cubicBezTo>
                    <a:pt x="222" y="572"/>
                    <a:pt x="121" y="471"/>
                    <a:pt x="121" y="347"/>
                  </a:cubicBezTo>
                  <a:close/>
                </a:path>
              </a:pathLst>
            </a:custGeom>
            <a:solidFill>
              <a:srgbClr val="15182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schemeClr val="bg1">
                    <a:lumMod val="50000"/>
                  </a:schemeClr>
                </a:solidFill>
                <a:cs typeface="+mn-ea"/>
                <a:sym typeface="+mn-lt"/>
              </a:endParaRPr>
            </a:p>
          </p:txBody>
        </p:sp>
        <p:sp>
          <p:nvSpPr>
            <p:cNvPr id="8" name="Freeform 24">
              <a:extLst>
                <a:ext uri="{FF2B5EF4-FFF2-40B4-BE49-F238E27FC236}">
                  <a16:creationId xmlns:a16="http://schemas.microsoft.com/office/drawing/2014/main" id="{754A2333-F9DB-4471-9838-2474B7813570}"/>
                </a:ext>
              </a:extLst>
            </p:cNvPr>
            <p:cNvSpPr/>
            <p:nvPr/>
          </p:nvSpPr>
          <p:spPr bwMode="auto">
            <a:xfrm>
              <a:off x="593" y="233"/>
              <a:ext cx="430" cy="860"/>
            </a:xfrm>
            <a:custGeom>
              <a:avLst/>
              <a:gdLst>
                <a:gd name="T0" fmla="*/ 0 w 225"/>
                <a:gd name="T1" fmla="*/ 225 h 450"/>
                <a:gd name="T2" fmla="*/ 225 w 225"/>
                <a:gd name="T3" fmla="*/ 450 h 450"/>
                <a:gd name="T4" fmla="*/ 225 w 225"/>
                <a:gd name="T5" fmla="*/ 0 h 450"/>
                <a:gd name="T6" fmla="*/ 0 w 225"/>
                <a:gd name="T7" fmla="*/ 225 h 450"/>
              </a:gdLst>
              <a:ahLst/>
              <a:cxnLst>
                <a:cxn ang="0">
                  <a:pos x="T0" y="T1"/>
                </a:cxn>
                <a:cxn ang="0">
                  <a:pos x="T2" y="T3"/>
                </a:cxn>
                <a:cxn ang="0">
                  <a:pos x="T4" y="T5"/>
                </a:cxn>
                <a:cxn ang="0">
                  <a:pos x="T6" y="T7"/>
                </a:cxn>
              </a:cxnLst>
              <a:rect l="0" t="0" r="r" b="b"/>
              <a:pathLst>
                <a:path w="225" h="450">
                  <a:moveTo>
                    <a:pt x="0" y="225"/>
                  </a:moveTo>
                  <a:cubicBezTo>
                    <a:pt x="0" y="349"/>
                    <a:pt x="101" y="450"/>
                    <a:pt x="225" y="450"/>
                  </a:cubicBezTo>
                  <a:cubicBezTo>
                    <a:pt x="225" y="0"/>
                    <a:pt x="225" y="0"/>
                    <a:pt x="225" y="0"/>
                  </a:cubicBezTo>
                  <a:cubicBezTo>
                    <a:pt x="101" y="0"/>
                    <a:pt x="0" y="100"/>
                    <a:pt x="0" y="225"/>
                  </a:cubicBezTo>
                  <a:close/>
                </a:path>
              </a:pathLst>
            </a:custGeom>
            <a:gradFill>
              <a:gsLst>
                <a:gs pos="35000">
                  <a:srgbClr val="981B49"/>
                </a:gs>
                <a:gs pos="75000">
                  <a:srgbClr val="D13543"/>
                </a:gs>
                <a:gs pos="100000">
                  <a:srgbClr val="DA5B39"/>
                </a:gs>
              </a:gsLst>
              <a:path path="circle">
                <a:fillToRect l="100000" t="100000"/>
              </a:path>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cs typeface="+mn-ea"/>
                <a:sym typeface="+mn-lt"/>
              </a:endParaRPr>
            </a:p>
          </p:txBody>
        </p:sp>
        <p:sp>
          <p:nvSpPr>
            <p:cNvPr id="9" name="Freeform 25">
              <a:extLst>
                <a:ext uri="{FF2B5EF4-FFF2-40B4-BE49-F238E27FC236}">
                  <a16:creationId xmlns:a16="http://schemas.microsoft.com/office/drawing/2014/main" id="{372B3F9D-4839-4108-8C32-38001BDA0720}"/>
                </a:ext>
              </a:extLst>
            </p:cNvPr>
            <p:cNvSpPr/>
            <p:nvPr/>
          </p:nvSpPr>
          <p:spPr bwMode="auto">
            <a:xfrm>
              <a:off x="1023" y="233"/>
              <a:ext cx="430" cy="860"/>
            </a:xfrm>
            <a:custGeom>
              <a:avLst/>
              <a:gdLst>
                <a:gd name="T0" fmla="*/ 225 w 225"/>
                <a:gd name="T1" fmla="*/ 225 h 450"/>
                <a:gd name="T2" fmla="*/ 0 w 225"/>
                <a:gd name="T3" fmla="*/ 0 h 450"/>
                <a:gd name="T4" fmla="*/ 0 w 225"/>
                <a:gd name="T5" fmla="*/ 450 h 450"/>
                <a:gd name="T6" fmla="*/ 225 w 225"/>
                <a:gd name="T7" fmla="*/ 225 h 450"/>
              </a:gdLst>
              <a:ahLst/>
              <a:cxnLst>
                <a:cxn ang="0">
                  <a:pos x="T0" y="T1"/>
                </a:cxn>
                <a:cxn ang="0">
                  <a:pos x="T2" y="T3"/>
                </a:cxn>
                <a:cxn ang="0">
                  <a:pos x="T4" y="T5"/>
                </a:cxn>
                <a:cxn ang="0">
                  <a:pos x="T6" y="T7"/>
                </a:cxn>
              </a:cxnLst>
              <a:rect l="0" t="0" r="r" b="b"/>
              <a:pathLst>
                <a:path w="225" h="450">
                  <a:moveTo>
                    <a:pt x="225" y="225"/>
                  </a:moveTo>
                  <a:cubicBezTo>
                    <a:pt x="225" y="100"/>
                    <a:pt x="125" y="0"/>
                    <a:pt x="0" y="0"/>
                  </a:cubicBezTo>
                  <a:cubicBezTo>
                    <a:pt x="0" y="450"/>
                    <a:pt x="0" y="450"/>
                    <a:pt x="0" y="450"/>
                  </a:cubicBezTo>
                  <a:cubicBezTo>
                    <a:pt x="125" y="450"/>
                    <a:pt x="225" y="349"/>
                    <a:pt x="225" y="225"/>
                  </a:cubicBezTo>
                  <a:close/>
                </a:path>
              </a:pathLst>
            </a:custGeom>
            <a:solidFill>
              <a:srgbClr val="15182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cs typeface="+mn-ea"/>
                <a:sym typeface="+mn-lt"/>
              </a:endParaRPr>
            </a:p>
          </p:txBody>
        </p:sp>
        <p:sp>
          <p:nvSpPr>
            <p:cNvPr id="10" name="Oval 26">
              <a:extLst>
                <a:ext uri="{FF2B5EF4-FFF2-40B4-BE49-F238E27FC236}">
                  <a16:creationId xmlns:a16="http://schemas.microsoft.com/office/drawing/2014/main" id="{01EBB957-6973-4476-9304-815BDFE34974}"/>
                </a:ext>
              </a:extLst>
            </p:cNvPr>
            <p:cNvSpPr>
              <a:spLocks noChangeArrowheads="1"/>
            </p:cNvSpPr>
            <p:nvPr/>
          </p:nvSpPr>
          <p:spPr bwMode="auto">
            <a:xfrm>
              <a:off x="824" y="464"/>
              <a:ext cx="398" cy="397"/>
            </a:xfrm>
            <a:prstGeom prst="ellipse">
              <a:avLst/>
            </a:prstGeom>
            <a:solidFill>
              <a:srgbClr val="FAFAF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cs typeface="+mn-ea"/>
                <a:sym typeface="+mn-lt"/>
              </a:endParaRPr>
            </a:p>
          </p:txBody>
        </p:sp>
        <p:sp>
          <p:nvSpPr>
            <p:cNvPr id="11" name="Freeform 27">
              <a:extLst>
                <a:ext uri="{FF2B5EF4-FFF2-40B4-BE49-F238E27FC236}">
                  <a16:creationId xmlns:a16="http://schemas.microsoft.com/office/drawing/2014/main" id="{FEEFB4AE-5338-4781-9AB7-3DA8C84F0790}"/>
                </a:ext>
              </a:extLst>
            </p:cNvPr>
            <p:cNvSpPr>
              <a:spLocks noEditPoints="1"/>
            </p:cNvSpPr>
            <p:nvPr/>
          </p:nvSpPr>
          <p:spPr bwMode="auto">
            <a:xfrm>
              <a:off x="924" y="561"/>
              <a:ext cx="201" cy="201"/>
            </a:xfrm>
            <a:custGeom>
              <a:avLst/>
              <a:gdLst>
                <a:gd name="T0" fmla="*/ 87 w 105"/>
                <a:gd name="T1" fmla="*/ 1 h 105"/>
                <a:gd name="T2" fmla="*/ 91 w 105"/>
                <a:gd name="T3" fmla="*/ 2 h 105"/>
                <a:gd name="T4" fmla="*/ 91 w 105"/>
                <a:gd name="T5" fmla="*/ 2 h 105"/>
                <a:gd name="T6" fmla="*/ 103 w 105"/>
                <a:gd name="T7" fmla="*/ 14 h 105"/>
                <a:gd name="T8" fmla="*/ 103 w 105"/>
                <a:gd name="T9" fmla="*/ 14 h 105"/>
                <a:gd name="T10" fmla="*/ 104 w 105"/>
                <a:gd name="T11" fmla="*/ 18 h 105"/>
                <a:gd name="T12" fmla="*/ 88 w 105"/>
                <a:gd name="T13" fmla="*/ 32 h 105"/>
                <a:gd name="T14" fmla="*/ 77 w 105"/>
                <a:gd name="T15" fmla="*/ 34 h 105"/>
                <a:gd name="T16" fmla="*/ 74 w 105"/>
                <a:gd name="T17" fmla="*/ 76 h 105"/>
                <a:gd name="T18" fmla="*/ 51 w 105"/>
                <a:gd name="T19" fmla="*/ 85 h 105"/>
                <a:gd name="T20" fmla="*/ 19 w 105"/>
                <a:gd name="T21" fmla="*/ 53 h 105"/>
                <a:gd name="T22" fmla="*/ 51 w 105"/>
                <a:gd name="T23" fmla="*/ 21 h 105"/>
                <a:gd name="T24" fmla="*/ 75 w 105"/>
                <a:gd name="T25" fmla="*/ 24 h 105"/>
                <a:gd name="T26" fmla="*/ 73 w 105"/>
                <a:gd name="T27" fmla="*/ 14 h 105"/>
                <a:gd name="T28" fmla="*/ 93 w 105"/>
                <a:gd name="T29" fmla="*/ 41 h 105"/>
                <a:gd name="T30" fmla="*/ 101 w 105"/>
                <a:gd name="T31" fmla="*/ 38 h 105"/>
                <a:gd name="T32" fmla="*/ 103 w 105"/>
                <a:gd name="T33" fmla="*/ 53 h 105"/>
                <a:gd name="T34" fmla="*/ 51 w 105"/>
                <a:gd name="T35" fmla="*/ 105 h 105"/>
                <a:gd name="T36" fmla="*/ 0 w 105"/>
                <a:gd name="T37" fmla="*/ 53 h 105"/>
                <a:gd name="T38" fmla="*/ 51 w 105"/>
                <a:gd name="T39" fmla="*/ 2 h 105"/>
                <a:gd name="T40" fmla="*/ 66 w 105"/>
                <a:gd name="T41" fmla="*/ 4 h 105"/>
                <a:gd name="T42" fmla="*/ 64 w 105"/>
                <a:gd name="T43" fmla="*/ 12 h 105"/>
                <a:gd name="T44" fmla="*/ 51 w 105"/>
                <a:gd name="T45" fmla="*/ 10 h 105"/>
                <a:gd name="T46" fmla="*/ 8 w 105"/>
                <a:gd name="T47" fmla="*/ 53 h 105"/>
                <a:gd name="T48" fmla="*/ 51 w 105"/>
                <a:gd name="T49" fmla="*/ 97 h 105"/>
                <a:gd name="T50" fmla="*/ 95 w 105"/>
                <a:gd name="T51" fmla="*/ 53 h 105"/>
                <a:gd name="T52" fmla="*/ 93 w 105"/>
                <a:gd name="T53" fmla="*/ 41 h 105"/>
                <a:gd name="T54" fmla="*/ 51 w 105"/>
                <a:gd name="T55" fmla="*/ 39 h 105"/>
                <a:gd name="T56" fmla="*/ 67 w 105"/>
                <a:gd name="T57" fmla="*/ 32 h 105"/>
                <a:gd name="T58" fmla="*/ 32 w 105"/>
                <a:gd name="T59" fmla="*/ 34 h 105"/>
                <a:gd name="T60" fmla="*/ 32 w 105"/>
                <a:gd name="T61" fmla="*/ 34 h 105"/>
                <a:gd name="T62" fmla="*/ 32 w 105"/>
                <a:gd name="T63" fmla="*/ 73 h 105"/>
                <a:gd name="T64" fmla="*/ 71 w 105"/>
                <a:gd name="T65" fmla="*/ 73 h 105"/>
                <a:gd name="T66" fmla="*/ 79 w 105"/>
                <a:gd name="T67" fmla="*/ 53 h 105"/>
                <a:gd name="T68" fmla="*/ 64 w 105"/>
                <a:gd name="T69" fmla="*/ 46 h 105"/>
                <a:gd name="T70" fmla="*/ 62 w 105"/>
                <a:gd name="T71" fmla="*/ 64 h 105"/>
                <a:gd name="T72" fmla="*/ 51 w 105"/>
                <a:gd name="T73" fmla="*/ 68 h 105"/>
                <a:gd name="T74" fmla="*/ 37 w 105"/>
                <a:gd name="T75" fmla="*/ 53 h 105"/>
                <a:gd name="T76" fmla="*/ 41 w 105"/>
                <a:gd name="T77" fmla="*/ 43 h 105"/>
                <a:gd name="T78" fmla="*/ 55 w 105"/>
                <a:gd name="T79" fmla="*/ 44 h 105"/>
                <a:gd name="T80" fmla="*/ 51 w 105"/>
                <a:gd name="T81" fmla="*/ 44 h 105"/>
                <a:gd name="T82" fmla="*/ 42 w 105"/>
                <a:gd name="T83" fmla="*/ 53 h 105"/>
                <a:gd name="T84" fmla="*/ 51 w 105"/>
                <a:gd name="T85" fmla="*/ 63 h 105"/>
                <a:gd name="T86" fmla="*/ 58 w 105"/>
                <a:gd name="T87" fmla="*/ 60 h 105"/>
                <a:gd name="T88" fmla="*/ 61 w 105"/>
                <a:gd name="T89" fmla="*/ 50 h 105"/>
                <a:gd name="T90" fmla="*/ 49 w 105"/>
                <a:gd name="T91" fmla="*/ 56 h 105"/>
                <a:gd name="T92" fmla="*/ 55 w 105"/>
                <a:gd name="T93" fmla="*/ 44 h 105"/>
                <a:gd name="T94" fmla="*/ 87 w 105"/>
                <a:gd name="T95" fmla="*/ 7 h 105"/>
                <a:gd name="T96" fmla="*/ 79 w 105"/>
                <a:gd name="T97" fmla="*/ 22 h 105"/>
                <a:gd name="T98" fmla="*/ 87 w 105"/>
                <a:gd name="T99" fmla="*/ 7 h 105"/>
                <a:gd name="T100" fmla="*/ 92 w 105"/>
                <a:gd name="T101" fmla="*/ 16 h 105"/>
                <a:gd name="T102" fmla="*/ 88 w 105"/>
                <a:gd name="T103" fmla="*/ 27 h 105"/>
                <a:gd name="T104" fmla="*/ 92 w 105"/>
                <a:gd name="T105" fmla="*/ 1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5" h="105">
                  <a:moveTo>
                    <a:pt x="73" y="14"/>
                  </a:moveTo>
                  <a:cubicBezTo>
                    <a:pt x="87" y="1"/>
                    <a:pt x="87" y="1"/>
                    <a:pt x="87" y="1"/>
                  </a:cubicBezTo>
                  <a:cubicBezTo>
                    <a:pt x="88" y="0"/>
                    <a:pt x="89" y="0"/>
                    <a:pt x="90" y="1"/>
                  </a:cubicBezTo>
                  <a:cubicBezTo>
                    <a:pt x="91" y="1"/>
                    <a:pt x="91" y="2"/>
                    <a:pt x="91" y="2"/>
                  </a:cubicBezTo>
                  <a:cubicBezTo>
                    <a:pt x="91" y="2"/>
                    <a:pt x="91" y="2"/>
                    <a:pt x="91" y="2"/>
                  </a:cubicBezTo>
                  <a:cubicBezTo>
                    <a:pt x="91" y="2"/>
                    <a:pt x="91" y="2"/>
                    <a:pt x="91" y="2"/>
                  </a:cubicBezTo>
                  <a:cubicBezTo>
                    <a:pt x="94" y="11"/>
                    <a:pt x="94" y="11"/>
                    <a:pt x="94" y="11"/>
                  </a:cubicBezTo>
                  <a:cubicBezTo>
                    <a:pt x="103" y="14"/>
                    <a:pt x="103" y="14"/>
                    <a:pt x="103" y="14"/>
                  </a:cubicBezTo>
                  <a:cubicBezTo>
                    <a:pt x="103" y="14"/>
                    <a:pt x="103" y="14"/>
                    <a:pt x="103" y="14"/>
                  </a:cubicBezTo>
                  <a:cubicBezTo>
                    <a:pt x="103" y="14"/>
                    <a:pt x="103" y="14"/>
                    <a:pt x="103" y="14"/>
                  </a:cubicBezTo>
                  <a:cubicBezTo>
                    <a:pt x="103" y="14"/>
                    <a:pt x="104" y="14"/>
                    <a:pt x="104" y="14"/>
                  </a:cubicBezTo>
                  <a:cubicBezTo>
                    <a:pt x="105" y="15"/>
                    <a:pt x="105" y="17"/>
                    <a:pt x="104" y="18"/>
                  </a:cubicBezTo>
                  <a:cubicBezTo>
                    <a:pt x="91" y="31"/>
                    <a:pt x="91" y="31"/>
                    <a:pt x="91" y="31"/>
                  </a:cubicBezTo>
                  <a:cubicBezTo>
                    <a:pt x="90" y="32"/>
                    <a:pt x="89" y="32"/>
                    <a:pt x="88" y="32"/>
                  </a:cubicBezTo>
                  <a:cubicBezTo>
                    <a:pt x="81" y="30"/>
                    <a:pt x="81" y="30"/>
                    <a:pt x="81" y="30"/>
                  </a:cubicBezTo>
                  <a:cubicBezTo>
                    <a:pt x="77" y="34"/>
                    <a:pt x="77" y="34"/>
                    <a:pt x="77" y="34"/>
                  </a:cubicBezTo>
                  <a:cubicBezTo>
                    <a:pt x="81" y="39"/>
                    <a:pt x="83" y="46"/>
                    <a:pt x="83" y="53"/>
                  </a:cubicBezTo>
                  <a:cubicBezTo>
                    <a:pt x="83" y="62"/>
                    <a:pt x="80" y="70"/>
                    <a:pt x="74" y="76"/>
                  </a:cubicBezTo>
                  <a:cubicBezTo>
                    <a:pt x="74" y="76"/>
                    <a:pt x="74" y="76"/>
                    <a:pt x="74" y="76"/>
                  </a:cubicBezTo>
                  <a:cubicBezTo>
                    <a:pt x="68" y="82"/>
                    <a:pt x="60" y="85"/>
                    <a:pt x="51" y="85"/>
                  </a:cubicBezTo>
                  <a:cubicBezTo>
                    <a:pt x="43" y="85"/>
                    <a:pt x="35" y="82"/>
                    <a:pt x="29" y="76"/>
                  </a:cubicBezTo>
                  <a:cubicBezTo>
                    <a:pt x="23" y="70"/>
                    <a:pt x="19" y="62"/>
                    <a:pt x="19" y="53"/>
                  </a:cubicBezTo>
                  <a:cubicBezTo>
                    <a:pt x="19" y="45"/>
                    <a:pt x="23" y="37"/>
                    <a:pt x="29" y="31"/>
                  </a:cubicBezTo>
                  <a:cubicBezTo>
                    <a:pt x="35" y="25"/>
                    <a:pt x="43" y="21"/>
                    <a:pt x="51" y="21"/>
                  </a:cubicBezTo>
                  <a:cubicBezTo>
                    <a:pt x="59" y="21"/>
                    <a:pt x="66" y="24"/>
                    <a:pt x="71" y="28"/>
                  </a:cubicBezTo>
                  <a:cubicBezTo>
                    <a:pt x="75" y="24"/>
                    <a:pt x="75" y="24"/>
                    <a:pt x="75" y="24"/>
                  </a:cubicBezTo>
                  <a:cubicBezTo>
                    <a:pt x="73" y="17"/>
                    <a:pt x="73" y="17"/>
                    <a:pt x="73" y="17"/>
                  </a:cubicBezTo>
                  <a:cubicBezTo>
                    <a:pt x="73" y="16"/>
                    <a:pt x="73" y="15"/>
                    <a:pt x="73" y="14"/>
                  </a:cubicBezTo>
                  <a:close/>
                  <a:moveTo>
                    <a:pt x="93" y="41"/>
                  </a:moveTo>
                  <a:cubicBezTo>
                    <a:pt x="93" y="41"/>
                    <a:pt x="93" y="41"/>
                    <a:pt x="93" y="41"/>
                  </a:cubicBezTo>
                  <a:cubicBezTo>
                    <a:pt x="92" y="39"/>
                    <a:pt x="94" y="36"/>
                    <a:pt x="96" y="36"/>
                  </a:cubicBezTo>
                  <a:cubicBezTo>
                    <a:pt x="98" y="35"/>
                    <a:pt x="100" y="36"/>
                    <a:pt x="101" y="38"/>
                  </a:cubicBezTo>
                  <a:cubicBezTo>
                    <a:pt x="102" y="41"/>
                    <a:pt x="102" y="43"/>
                    <a:pt x="102" y="46"/>
                  </a:cubicBezTo>
                  <a:cubicBezTo>
                    <a:pt x="103" y="48"/>
                    <a:pt x="103" y="51"/>
                    <a:pt x="103" y="53"/>
                  </a:cubicBezTo>
                  <a:cubicBezTo>
                    <a:pt x="103" y="68"/>
                    <a:pt x="97" y="81"/>
                    <a:pt x="88" y="90"/>
                  </a:cubicBezTo>
                  <a:cubicBezTo>
                    <a:pt x="79" y="99"/>
                    <a:pt x="66" y="105"/>
                    <a:pt x="51" y="105"/>
                  </a:cubicBezTo>
                  <a:cubicBezTo>
                    <a:pt x="37" y="105"/>
                    <a:pt x="24" y="99"/>
                    <a:pt x="15" y="90"/>
                  </a:cubicBezTo>
                  <a:cubicBezTo>
                    <a:pt x="6" y="81"/>
                    <a:pt x="0" y="68"/>
                    <a:pt x="0" y="53"/>
                  </a:cubicBezTo>
                  <a:cubicBezTo>
                    <a:pt x="0" y="39"/>
                    <a:pt x="6" y="26"/>
                    <a:pt x="15" y="17"/>
                  </a:cubicBezTo>
                  <a:cubicBezTo>
                    <a:pt x="24" y="8"/>
                    <a:pt x="37" y="2"/>
                    <a:pt x="51" y="2"/>
                  </a:cubicBezTo>
                  <a:cubicBezTo>
                    <a:pt x="54" y="2"/>
                    <a:pt x="57" y="2"/>
                    <a:pt x="59" y="2"/>
                  </a:cubicBezTo>
                  <a:cubicBezTo>
                    <a:pt x="62" y="3"/>
                    <a:pt x="64" y="3"/>
                    <a:pt x="66" y="4"/>
                  </a:cubicBezTo>
                  <a:cubicBezTo>
                    <a:pt x="69" y="5"/>
                    <a:pt x="70" y="7"/>
                    <a:pt x="69" y="9"/>
                  </a:cubicBezTo>
                  <a:cubicBezTo>
                    <a:pt x="69" y="11"/>
                    <a:pt x="66" y="13"/>
                    <a:pt x="64" y="12"/>
                  </a:cubicBezTo>
                  <a:cubicBezTo>
                    <a:pt x="62" y="11"/>
                    <a:pt x="60" y="11"/>
                    <a:pt x="58" y="11"/>
                  </a:cubicBezTo>
                  <a:cubicBezTo>
                    <a:pt x="56" y="10"/>
                    <a:pt x="54" y="10"/>
                    <a:pt x="51" y="10"/>
                  </a:cubicBezTo>
                  <a:cubicBezTo>
                    <a:pt x="39" y="10"/>
                    <a:pt x="29" y="15"/>
                    <a:pt x="21" y="23"/>
                  </a:cubicBezTo>
                  <a:cubicBezTo>
                    <a:pt x="13" y="31"/>
                    <a:pt x="8" y="41"/>
                    <a:pt x="8" y="53"/>
                  </a:cubicBezTo>
                  <a:cubicBezTo>
                    <a:pt x="8" y="65"/>
                    <a:pt x="13" y="76"/>
                    <a:pt x="21" y="84"/>
                  </a:cubicBezTo>
                  <a:cubicBezTo>
                    <a:pt x="29" y="92"/>
                    <a:pt x="39" y="97"/>
                    <a:pt x="51" y="97"/>
                  </a:cubicBezTo>
                  <a:cubicBezTo>
                    <a:pt x="63" y="97"/>
                    <a:pt x="74" y="92"/>
                    <a:pt x="82" y="84"/>
                  </a:cubicBezTo>
                  <a:cubicBezTo>
                    <a:pt x="90" y="76"/>
                    <a:pt x="95" y="65"/>
                    <a:pt x="95" y="53"/>
                  </a:cubicBezTo>
                  <a:cubicBezTo>
                    <a:pt x="95" y="51"/>
                    <a:pt x="95" y="49"/>
                    <a:pt x="94" y="47"/>
                  </a:cubicBezTo>
                  <a:cubicBezTo>
                    <a:pt x="94" y="45"/>
                    <a:pt x="94" y="43"/>
                    <a:pt x="93" y="41"/>
                  </a:cubicBezTo>
                  <a:close/>
                  <a:moveTo>
                    <a:pt x="51" y="39"/>
                  </a:moveTo>
                  <a:cubicBezTo>
                    <a:pt x="51" y="39"/>
                    <a:pt x="51" y="39"/>
                    <a:pt x="51" y="39"/>
                  </a:cubicBezTo>
                  <a:cubicBezTo>
                    <a:pt x="54" y="39"/>
                    <a:pt x="56" y="39"/>
                    <a:pt x="59" y="41"/>
                  </a:cubicBezTo>
                  <a:cubicBezTo>
                    <a:pt x="67" y="32"/>
                    <a:pt x="67" y="32"/>
                    <a:pt x="67" y="32"/>
                  </a:cubicBezTo>
                  <a:cubicBezTo>
                    <a:pt x="63" y="28"/>
                    <a:pt x="57" y="26"/>
                    <a:pt x="51" y="26"/>
                  </a:cubicBezTo>
                  <a:cubicBezTo>
                    <a:pt x="44" y="26"/>
                    <a:pt x="37" y="29"/>
                    <a:pt x="32" y="34"/>
                  </a:cubicBezTo>
                  <a:cubicBezTo>
                    <a:pt x="32" y="34"/>
                    <a:pt x="32" y="34"/>
                    <a:pt x="32" y="34"/>
                  </a:cubicBezTo>
                  <a:cubicBezTo>
                    <a:pt x="32" y="34"/>
                    <a:pt x="32" y="34"/>
                    <a:pt x="32" y="34"/>
                  </a:cubicBezTo>
                  <a:cubicBezTo>
                    <a:pt x="27" y="39"/>
                    <a:pt x="24" y="46"/>
                    <a:pt x="24" y="53"/>
                  </a:cubicBezTo>
                  <a:cubicBezTo>
                    <a:pt x="24" y="61"/>
                    <a:pt x="27" y="68"/>
                    <a:pt x="32" y="73"/>
                  </a:cubicBezTo>
                  <a:cubicBezTo>
                    <a:pt x="37" y="78"/>
                    <a:pt x="44" y="81"/>
                    <a:pt x="51" y="81"/>
                  </a:cubicBezTo>
                  <a:cubicBezTo>
                    <a:pt x="59" y="81"/>
                    <a:pt x="66" y="78"/>
                    <a:pt x="71" y="73"/>
                  </a:cubicBezTo>
                  <a:cubicBezTo>
                    <a:pt x="71" y="73"/>
                    <a:pt x="71" y="73"/>
                    <a:pt x="71" y="73"/>
                  </a:cubicBezTo>
                  <a:cubicBezTo>
                    <a:pt x="76" y="68"/>
                    <a:pt x="79" y="61"/>
                    <a:pt x="79" y="53"/>
                  </a:cubicBezTo>
                  <a:cubicBezTo>
                    <a:pt x="79" y="47"/>
                    <a:pt x="77" y="42"/>
                    <a:pt x="73" y="37"/>
                  </a:cubicBezTo>
                  <a:cubicBezTo>
                    <a:pt x="64" y="46"/>
                    <a:pt x="64" y="46"/>
                    <a:pt x="64" y="46"/>
                  </a:cubicBezTo>
                  <a:cubicBezTo>
                    <a:pt x="65" y="48"/>
                    <a:pt x="66" y="51"/>
                    <a:pt x="66" y="53"/>
                  </a:cubicBezTo>
                  <a:cubicBezTo>
                    <a:pt x="66" y="57"/>
                    <a:pt x="64" y="61"/>
                    <a:pt x="62" y="64"/>
                  </a:cubicBezTo>
                  <a:cubicBezTo>
                    <a:pt x="62" y="64"/>
                    <a:pt x="62" y="64"/>
                    <a:pt x="62" y="64"/>
                  </a:cubicBezTo>
                  <a:cubicBezTo>
                    <a:pt x="59" y="66"/>
                    <a:pt x="55" y="68"/>
                    <a:pt x="51" y="68"/>
                  </a:cubicBezTo>
                  <a:cubicBezTo>
                    <a:pt x="47" y="68"/>
                    <a:pt x="44" y="66"/>
                    <a:pt x="41" y="64"/>
                  </a:cubicBezTo>
                  <a:cubicBezTo>
                    <a:pt x="38" y="61"/>
                    <a:pt x="37" y="57"/>
                    <a:pt x="37" y="53"/>
                  </a:cubicBezTo>
                  <a:cubicBezTo>
                    <a:pt x="37" y="49"/>
                    <a:pt x="38" y="46"/>
                    <a:pt x="41" y="43"/>
                  </a:cubicBezTo>
                  <a:cubicBezTo>
                    <a:pt x="41" y="43"/>
                    <a:pt x="41" y="43"/>
                    <a:pt x="41" y="43"/>
                  </a:cubicBezTo>
                  <a:cubicBezTo>
                    <a:pt x="44" y="40"/>
                    <a:pt x="47" y="39"/>
                    <a:pt x="51" y="39"/>
                  </a:cubicBezTo>
                  <a:close/>
                  <a:moveTo>
                    <a:pt x="55" y="44"/>
                  </a:moveTo>
                  <a:cubicBezTo>
                    <a:pt x="55" y="44"/>
                    <a:pt x="55" y="44"/>
                    <a:pt x="55" y="44"/>
                  </a:cubicBezTo>
                  <a:cubicBezTo>
                    <a:pt x="54" y="44"/>
                    <a:pt x="53" y="44"/>
                    <a:pt x="51" y="44"/>
                  </a:cubicBezTo>
                  <a:cubicBezTo>
                    <a:pt x="49" y="44"/>
                    <a:pt x="46" y="45"/>
                    <a:pt x="45" y="46"/>
                  </a:cubicBezTo>
                  <a:cubicBezTo>
                    <a:pt x="43" y="48"/>
                    <a:pt x="42" y="51"/>
                    <a:pt x="42" y="53"/>
                  </a:cubicBezTo>
                  <a:cubicBezTo>
                    <a:pt x="42" y="56"/>
                    <a:pt x="43" y="59"/>
                    <a:pt x="45" y="60"/>
                  </a:cubicBezTo>
                  <a:cubicBezTo>
                    <a:pt x="46" y="62"/>
                    <a:pt x="49" y="63"/>
                    <a:pt x="51" y="63"/>
                  </a:cubicBezTo>
                  <a:cubicBezTo>
                    <a:pt x="54" y="63"/>
                    <a:pt x="57" y="62"/>
                    <a:pt x="58" y="60"/>
                  </a:cubicBezTo>
                  <a:cubicBezTo>
                    <a:pt x="58" y="60"/>
                    <a:pt x="58" y="60"/>
                    <a:pt x="58" y="60"/>
                  </a:cubicBezTo>
                  <a:cubicBezTo>
                    <a:pt x="60" y="59"/>
                    <a:pt x="61" y="56"/>
                    <a:pt x="61" y="53"/>
                  </a:cubicBezTo>
                  <a:cubicBezTo>
                    <a:pt x="61" y="52"/>
                    <a:pt x="61" y="51"/>
                    <a:pt x="61" y="50"/>
                  </a:cubicBezTo>
                  <a:cubicBezTo>
                    <a:pt x="54" y="56"/>
                    <a:pt x="54" y="56"/>
                    <a:pt x="54" y="56"/>
                  </a:cubicBezTo>
                  <a:cubicBezTo>
                    <a:pt x="53" y="58"/>
                    <a:pt x="50" y="58"/>
                    <a:pt x="49" y="56"/>
                  </a:cubicBezTo>
                  <a:cubicBezTo>
                    <a:pt x="47" y="55"/>
                    <a:pt x="47" y="52"/>
                    <a:pt x="49" y="51"/>
                  </a:cubicBezTo>
                  <a:cubicBezTo>
                    <a:pt x="55" y="44"/>
                    <a:pt x="55" y="44"/>
                    <a:pt x="55" y="44"/>
                  </a:cubicBezTo>
                  <a:close/>
                  <a:moveTo>
                    <a:pt x="87" y="7"/>
                  </a:moveTo>
                  <a:cubicBezTo>
                    <a:pt x="87" y="7"/>
                    <a:pt x="87" y="7"/>
                    <a:pt x="87" y="7"/>
                  </a:cubicBezTo>
                  <a:cubicBezTo>
                    <a:pt x="78" y="17"/>
                    <a:pt x="78" y="17"/>
                    <a:pt x="78" y="17"/>
                  </a:cubicBezTo>
                  <a:cubicBezTo>
                    <a:pt x="79" y="22"/>
                    <a:pt x="79" y="22"/>
                    <a:pt x="79" y="22"/>
                  </a:cubicBezTo>
                  <a:cubicBezTo>
                    <a:pt x="89" y="13"/>
                    <a:pt x="89" y="13"/>
                    <a:pt x="89" y="13"/>
                  </a:cubicBezTo>
                  <a:cubicBezTo>
                    <a:pt x="87" y="7"/>
                    <a:pt x="87" y="7"/>
                    <a:pt x="87" y="7"/>
                  </a:cubicBezTo>
                  <a:close/>
                  <a:moveTo>
                    <a:pt x="92" y="16"/>
                  </a:moveTo>
                  <a:cubicBezTo>
                    <a:pt x="92" y="16"/>
                    <a:pt x="92" y="16"/>
                    <a:pt x="92" y="16"/>
                  </a:cubicBezTo>
                  <a:cubicBezTo>
                    <a:pt x="83" y="25"/>
                    <a:pt x="83" y="25"/>
                    <a:pt x="83" y="25"/>
                  </a:cubicBezTo>
                  <a:cubicBezTo>
                    <a:pt x="88" y="27"/>
                    <a:pt x="88" y="27"/>
                    <a:pt x="88" y="27"/>
                  </a:cubicBezTo>
                  <a:cubicBezTo>
                    <a:pt x="97" y="18"/>
                    <a:pt x="97" y="18"/>
                    <a:pt x="97" y="18"/>
                  </a:cubicBezTo>
                  <a:cubicBezTo>
                    <a:pt x="92" y="16"/>
                    <a:pt x="92" y="16"/>
                    <a:pt x="92" y="16"/>
                  </a:cubicBezTo>
                  <a:close/>
                </a:path>
              </a:pathLst>
            </a:custGeom>
            <a:solidFill>
              <a:srgbClr val="D13543"/>
            </a:solidFill>
            <a:ln>
              <a:noFill/>
            </a:ln>
            <a:effectLst>
              <a:outerShdw blurRad="50800" dist="38100" dir="2700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cs typeface="+mn-ea"/>
                <a:sym typeface="+mn-lt"/>
              </a:endParaRPr>
            </a:p>
          </p:txBody>
        </p:sp>
        <p:sp>
          <p:nvSpPr>
            <p:cNvPr id="12" name="Freeform 28">
              <a:extLst>
                <a:ext uri="{FF2B5EF4-FFF2-40B4-BE49-F238E27FC236}">
                  <a16:creationId xmlns:a16="http://schemas.microsoft.com/office/drawing/2014/main" id="{76D9110B-8957-4466-ABC7-2174A4760310}"/>
                </a:ext>
              </a:extLst>
            </p:cNvPr>
            <p:cNvSpPr/>
            <p:nvPr/>
          </p:nvSpPr>
          <p:spPr bwMode="auto">
            <a:xfrm>
              <a:off x="0" y="861"/>
              <a:ext cx="1051" cy="232"/>
            </a:xfrm>
            <a:custGeom>
              <a:avLst/>
              <a:gdLst>
                <a:gd name="T0" fmla="*/ 61 w 535"/>
                <a:gd name="T1" fmla="*/ 0 h 121"/>
                <a:gd name="T2" fmla="*/ 0 w 535"/>
                <a:gd name="T3" fmla="*/ 60 h 121"/>
                <a:gd name="T4" fmla="*/ 61 w 535"/>
                <a:gd name="T5" fmla="*/ 121 h 121"/>
                <a:gd name="T6" fmla="*/ 535 w 535"/>
                <a:gd name="T7" fmla="*/ 121 h 121"/>
                <a:gd name="T8" fmla="*/ 535 w 535"/>
                <a:gd name="T9" fmla="*/ 0 h 121"/>
                <a:gd name="T10" fmla="*/ 61 w 535"/>
                <a:gd name="T11" fmla="*/ 0 h 121"/>
              </a:gdLst>
              <a:ahLst/>
              <a:cxnLst>
                <a:cxn ang="0">
                  <a:pos x="T0" y="T1"/>
                </a:cxn>
                <a:cxn ang="0">
                  <a:pos x="T2" y="T3"/>
                </a:cxn>
                <a:cxn ang="0">
                  <a:pos x="T4" y="T5"/>
                </a:cxn>
                <a:cxn ang="0">
                  <a:pos x="T6" y="T7"/>
                </a:cxn>
                <a:cxn ang="0">
                  <a:pos x="T8" y="T9"/>
                </a:cxn>
                <a:cxn ang="0">
                  <a:pos x="T10" y="T11"/>
                </a:cxn>
              </a:cxnLst>
              <a:rect l="0" t="0" r="r" b="b"/>
              <a:pathLst>
                <a:path w="535" h="121">
                  <a:moveTo>
                    <a:pt x="61" y="0"/>
                  </a:moveTo>
                  <a:cubicBezTo>
                    <a:pt x="27" y="0"/>
                    <a:pt x="0" y="27"/>
                    <a:pt x="0" y="60"/>
                  </a:cubicBezTo>
                  <a:cubicBezTo>
                    <a:pt x="0" y="93"/>
                    <a:pt x="27" y="121"/>
                    <a:pt x="61" y="121"/>
                  </a:cubicBezTo>
                  <a:cubicBezTo>
                    <a:pt x="535" y="121"/>
                    <a:pt x="535" y="121"/>
                    <a:pt x="535" y="121"/>
                  </a:cubicBezTo>
                  <a:cubicBezTo>
                    <a:pt x="535" y="0"/>
                    <a:pt x="535" y="0"/>
                    <a:pt x="535" y="0"/>
                  </a:cubicBezTo>
                  <a:lnTo>
                    <a:pt x="61" y="0"/>
                  </a:lnTo>
                  <a:close/>
                </a:path>
              </a:pathLst>
            </a:custGeom>
            <a:solidFill>
              <a:srgbClr val="15182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cs typeface="+mn-ea"/>
                <a:sym typeface="+mn-lt"/>
              </a:endParaRPr>
            </a:p>
          </p:txBody>
        </p:sp>
        <p:sp>
          <p:nvSpPr>
            <p:cNvPr id="13" name="Freeform 29">
              <a:extLst>
                <a:ext uri="{FF2B5EF4-FFF2-40B4-BE49-F238E27FC236}">
                  <a16:creationId xmlns:a16="http://schemas.microsoft.com/office/drawing/2014/main" id="{9C5BD9BA-AEB6-4965-9CAA-110A14106974}"/>
                </a:ext>
              </a:extLst>
            </p:cNvPr>
            <p:cNvSpPr/>
            <p:nvPr/>
          </p:nvSpPr>
          <p:spPr bwMode="auto">
            <a:xfrm>
              <a:off x="0" y="1093"/>
              <a:ext cx="1051" cy="231"/>
            </a:xfrm>
            <a:custGeom>
              <a:avLst/>
              <a:gdLst>
                <a:gd name="T0" fmla="*/ 61 w 535"/>
                <a:gd name="T1" fmla="*/ 0 h 121"/>
                <a:gd name="T2" fmla="*/ 0 w 535"/>
                <a:gd name="T3" fmla="*/ 60 h 121"/>
                <a:gd name="T4" fmla="*/ 61 w 535"/>
                <a:gd name="T5" fmla="*/ 121 h 121"/>
                <a:gd name="T6" fmla="*/ 535 w 535"/>
                <a:gd name="T7" fmla="*/ 121 h 121"/>
                <a:gd name="T8" fmla="*/ 535 w 535"/>
                <a:gd name="T9" fmla="*/ 0 h 121"/>
                <a:gd name="T10" fmla="*/ 61 w 535"/>
                <a:gd name="T11" fmla="*/ 0 h 121"/>
              </a:gdLst>
              <a:ahLst/>
              <a:cxnLst>
                <a:cxn ang="0">
                  <a:pos x="T0" y="T1"/>
                </a:cxn>
                <a:cxn ang="0">
                  <a:pos x="T2" y="T3"/>
                </a:cxn>
                <a:cxn ang="0">
                  <a:pos x="T4" y="T5"/>
                </a:cxn>
                <a:cxn ang="0">
                  <a:pos x="T6" y="T7"/>
                </a:cxn>
                <a:cxn ang="0">
                  <a:pos x="T8" y="T9"/>
                </a:cxn>
                <a:cxn ang="0">
                  <a:pos x="T10" y="T11"/>
                </a:cxn>
              </a:cxnLst>
              <a:rect l="0" t="0" r="r" b="b"/>
              <a:pathLst>
                <a:path w="535" h="121">
                  <a:moveTo>
                    <a:pt x="61" y="0"/>
                  </a:moveTo>
                  <a:cubicBezTo>
                    <a:pt x="27" y="0"/>
                    <a:pt x="0" y="27"/>
                    <a:pt x="0" y="60"/>
                  </a:cubicBezTo>
                  <a:cubicBezTo>
                    <a:pt x="0" y="93"/>
                    <a:pt x="27" y="121"/>
                    <a:pt x="61" y="121"/>
                  </a:cubicBezTo>
                  <a:cubicBezTo>
                    <a:pt x="535" y="121"/>
                    <a:pt x="535" y="121"/>
                    <a:pt x="535" y="121"/>
                  </a:cubicBezTo>
                  <a:cubicBezTo>
                    <a:pt x="535" y="0"/>
                    <a:pt x="535" y="0"/>
                    <a:pt x="535" y="0"/>
                  </a:cubicBezTo>
                  <a:lnTo>
                    <a:pt x="61" y="0"/>
                  </a:lnTo>
                  <a:close/>
                </a:path>
              </a:pathLst>
            </a:custGeom>
            <a:gradFill>
              <a:gsLst>
                <a:gs pos="35000">
                  <a:srgbClr val="981B49"/>
                </a:gs>
                <a:gs pos="75000">
                  <a:srgbClr val="D13543"/>
                </a:gs>
                <a:gs pos="100000">
                  <a:srgbClr val="DA5B39"/>
                </a:gs>
              </a:gsLst>
              <a:path path="circle">
                <a:fillToRect l="100000" t="100000"/>
              </a:path>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cs typeface="+mn-ea"/>
                <a:sym typeface="+mn-lt"/>
              </a:endParaRPr>
            </a:p>
          </p:txBody>
        </p:sp>
        <p:sp>
          <p:nvSpPr>
            <p:cNvPr id="14" name="Freeform 30">
              <a:extLst>
                <a:ext uri="{FF2B5EF4-FFF2-40B4-BE49-F238E27FC236}">
                  <a16:creationId xmlns:a16="http://schemas.microsoft.com/office/drawing/2014/main" id="{F5D374D9-AA89-494E-AC7E-D1AC01DBA218}"/>
                </a:ext>
              </a:extLst>
            </p:cNvPr>
            <p:cNvSpPr/>
            <p:nvPr/>
          </p:nvSpPr>
          <p:spPr bwMode="auto">
            <a:xfrm>
              <a:off x="983" y="2"/>
              <a:ext cx="1063" cy="231"/>
            </a:xfrm>
            <a:custGeom>
              <a:avLst/>
              <a:gdLst>
                <a:gd name="T0" fmla="*/ 475 w 535"/>
                <a:gd name="T1" fmla="*/ 0 h 121"/>
                <a:gd name="T2" fmla="*/ 0 w 535"/>
                <a:gd name="T3" fmla="*/ 0 h 121"/>
                <a:gd name="T4" fmla="*/ 0 w 535"/>
                <a:gd name="T5" fmla="*/ 121 h 121"/>
                <a:gd name="T6" fmla="*/ 475 w 535"/>
                <a:gd name="T7" fmla="*/ 121 h 121"/>
                <a:gd name="T8" fmla="*/ 535 w 535"/>
                <a:gd name="T9" fmla="*/ 60 h 121"/>
                <a:gd name="T10" fmla="*/ 475 w 535"/>
                <a:gd name="T11" fmla="*/ 0 h 121"/>
              </a:gdLst>
              <a:ahLst/>
              <a:cxnLst>
                <a:cxn ang="0">
                  <a:pos x="T0" y="T1"/>
                </a:cxn>
                <a:cxn ang="0">
                  <a:pos x="T2" y="T3"/>
                </a:cxn>
                <a:cxn ang="0">
                  <a:pos x="T4" y="T5"/>
                </a:cxn>
                <a:cxn ang="0">
                  <a:pos x="T6" y="T7"/>
                </a:cxn>
                <a:cxn ang="0">
                  <a:pos x="T8" y="T9"/>
                </a:cxn>
                <a:cxn ang="0">
                  <a:pos x="T10" y="T11"/>
                </a:cxn>
              </a:cxnLst>
              <a:rect l="0" t="0" r="r" b="b"/>
              <a:pathLst>
                <a:path w="535" h="121">
                  <a:moveTo>
                    <a:pt x="475" y="0"/>
                  </a:moveTo>
                  <a:cubicBezTo>
                    <a:pt x="0" y="0"/>
                    <a:pt x="0" y="0"/>
                    <a:pt x="0" y="0"/>
                  </a:cubicBezTo>
                  <a:cubicBezTo>
                    <a:pt x="0" y="121"/>
                    <a:pt x="0" y="121"/>
                    <a:pt x="0" y="121"/>
                  </a:cubicBezTo>
                  <a:cubicBezTo>
                    <a:pt x="475" y="121"/>
                    <a:pt x="475" y="121"/>
                    <a:pt x="475" y="121"/>
                  </a:cubicBezTo>
                  <a:cubicBezTo>
                    <a:pt x="508" y="121"/>
                    <a:pt x="535" y="93"/>
                    <a:pt x="535" y="60"/>
                  </a:cubicBezTo>
                  <a:cubicBezTo>
                    <a:pt x="535" y="27"/>
                    <a:pt x="508" y="0"/>
                    <a:pt x="475" y="0"/>
                  </a:cubicBezTo>
                  <a:close/>
                </a:path>
              </a:pathLst>
            </a:custGeom>
            <a:solidFill>
              <a:srgbClr val="15182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cs typeface="+mn-ea"/>
                <a:sym typeface="+mn-lt"/>
              </a:endParaRPr>
            </a:p>
          </p:txBody>
        </p:sp>
        <p:sp>
          <p:nvSpPr>
            <p:cNvPr id="15" name="Freeform 31">
              <a:extLst>
                <a:ext uri="{FF2B5EF4-FFF2-40B4-BE49-F238E27FC236}">
                  <a16:creationId xmlns:a16="http://schemas.microsoft.com/office/drawing/2014/main" id="{331C8367-5D7E-4603-880E-A6E46FFFE888}"/>
                </a:ext>
              </a:extLst>
            </p:cNvPr>
            <p:cNvSpPr/>
            <p:nvPr/>
          </p:nvSpPr>
          <p:spPr bwMode="auto">
            <a:xfrm>
              <a:off x="983" y="233"/>
              <a:ext cx="1063" cy="231"/>
            </a:xfrm>
            <a:custGeom>
              <a:avLst/>
              <a:gdLst>
                <a:gd name="T0" fmla="*/ 475 w 535"/>
                <a:gd name="T1" fmla="*/ 0 h 121"/>
                <a:gd name="T2" fmla="*/ 0 w 535"/>
                <a:gd name="T3" fmla="*/ 0 h 121"/>
                <a:gd name="T4" fmla="*/ 0 w 535"/>
                <a:gd name="T5" fmla="*/ 121 h 121"/>
                <a:gd name="T6" fmla="*/ 475 w 535"/>
                <a:gd name="T7" fmla="*/ 121 h 121"/>
                <a:gd name="T8" fmla="*/ 535 w 535"/>
                <a:gd name="T9" fmla="*/ 60 h 121"/>
                <a:gd name="T10" fmla="*/ 475 w 535"/>
                <a:gd name="T11" fmla="*/ 0 h 121"/>
              </a:gdLst>
              <a:ahLst/>
              <a:cxnLst>
                <a:cxn ang="0">
                  <a:pos x="T0" y="T1"/>
                </a:cxn>
                <a:cxn ang="0">
                  <a:pos x="T2" y="T3"/>
                </a:cxn>
                <a:cxn ang="0">
                  <a:pos x="T4" y="T5"/>
                </a:cxn>
                <a:cxn ang="0">
                  <a:pos x="T6" y="T7"/>
                </a:cxn>
                <a:cxn ang="0">
                  <a:pos x="T8" y="T9"/>
                </a:cxn>
                <a:cxn ang="0">
                  <a:pos x="T10" y="T11"/>
                </a:cxn>
              </a:cxnLst>
              <a:rect l="0" t="0" r="r" b="b"/>
              <a:pathLst>
                <a:path w="535" h="121">
                  <a:moveTo>
                    <a:pt x="475" y="0"/>
                  </a:moveTo>
                  <a:cubicBezTo>
                    <a:pt x="0" y="0"/>
                    <a:pt x="0" y="0"/>
                    <a:pt x="0" y="0"/>
                  </a:cubicBezTo>
                  <a:cubicBezTo>
                    <a:pt x="0" y="121"/>
                    <a:pt x="0" y="121"/>
                    <a:pt x="0" y="121"/>
                  </a:cubicBezTo>
                  <a:cubicBezTo>
                    <a:pt x="475" y="121"/>
                    <a:pt x="475" y="121"/>
                    <a:pt x="475" y="121"/>
                  </a:cubicBezTo>
                  <a:cubicBezTo>
                    <a:pt x="508" y="121"/>
                    <a:pt x="535" y="93"/>
                    <a:pt x="535" y="60"/>
                  </a:cubicBezTo>
                  <a:cubicBezTo>
                    <a:pt x="535" y="27"/>
                    <a:pt x="508" y="0"/>
                    <a:pt x="475" y="0"/>
                  </a:cubicBezTo>
                  <a:close/>
                </a:path>
              </a:pathLst>
            </a:custGeom>
            <a:gradFill>
              <a:gsLst>
                <a:gs pos="35000">
                  <a:srgbClr val="981B49"/>
                </a:gs>
                <a:gs pos="75000">
                  <a:srgbClr val="D13543"/>
                </a:gs>
                <a:gs pos="100000">
                  <a:srgbClr val="DA5B39"/>
                </a:gs>
              </a:gsLst>
              <a:path path="circle">
                <a:fillToRect l="100000" t="100000"/>
              </a:path>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schemeClr val="bg1">
                    <a:lumMod val="50000"/>
                  </a:schemeClr>
                </a:solidFill>
                <a:cs typeface="+mn-ea"/>
                <a:sym typeface="+mn-lt"/>
              </a:endParaRPr>
            </a:p>
          </p:txBody>
        </p:sp>
      </p:grpSp>
      <p:sp>
        <p:nvSpPr>
          <p:cNvPr id="41" name="îŝḷîḓé-矩形: 圆角 70">
            <a:extLst>
              <a:ext uri="{FF2B5EF4-FFF2-40B4-BE49-F238E27FC236}">
                <a16:creationId xmlns:a16="http://schemas.microsoft.com/office/drawing/2014/main" id="{B2E65875-11E3-56C6-62FA-E2FFA7954BD8}"/>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02</a:t>
            </a:r>
            <a:endParaRPr lang="zh-CN" altLang="en-US" sz="1018" b="1" dirty="0">
              <a:latin typeface="Arial" panose="020B0604020202020204" pitchFamily="34" charset="0"/>
              <a:cs typeface="Arial" panose="020B0604020202020204" pitchFamily="34" charset="0"/>
              <a:sym typeface="+mn-lt"/>
            </a:endParaRPr>
          </a:p>
        </p:txBody>
      </p:sp>
      <p:sp>
        <p:nvSpPr>
          <p:cNvPr id="46" name="文本框 45">
            <a:extLst>
              <a:ext uri="{FF2B5EF4-FFF2-40B4-BE49-F238E27FC236}">
                <a16:creationId xmlns:a16="http://schemas.microsoft.com/office/drawing/2014/main" id="{7F16A0D5-0279-2036-FDBA-BAC22A9D7697}"/>
              </a:ext>
            </a:extLst>
          </p:cNvPr>
          <p:cNvSpPr txBox="1"/>
          <p:nvPr/>
        </p:nvSpPr>
        <p:spPr>
          <a:xfrm>
            <a:off x="1296979" y="108683"/>
            <a:ext cx="3316934" cy="307777"/>
          </a:xfrm>
          <a:prstGeom prst="rect">
            <a:avLst/>
          </a:prstGeom>
          <a:noFill/>
        </p:spPr>
        <p:txBody>
          <a:bodyPr wrap="none" rtlCol="0">
            <a:spAutoFit/>
          </a:bodyPr>
          <a:lstStyle/>
          <a:p>
            <a:r>
              <a:rPr lang="en-US" altLang="zh-CN" sz="1400" b="1" i="0" dirty="0">
                <a:solidFill>
                  <a:srgbClr val="2D3B45"/>
                </a:solidFill>
                <a:effectLst/>
                <a:latin typeface="Arial" panose="020B0604020202020204" pitchFamily="34" charset="0"/>
                <a:cs typeface="Arial" panose="020B0604020202020204" pitchFamily="34" charset="0"/>
              </a:rPr>
              <a:t>Challenges _ Parameter Modification</a:t>
            </a:r>
            <a:endParaRPr lang="zh-CN" altLang="en-US" sz="1400" b="1" dirty="0">
              <a:solidFill>
                <a:schemeClr val="bg2">
                  <a:lumMod val="10000"/>
                </a:schemeClr>
              </a:solidFill>
              <a:latin typeface="Arial" panose="020B0604020202020204" pitchFamily="34" charset="0"/>
              <a:cs typeface="Arial" panose="020B0604020202020204" pitchFamily="34" charset="0"/>
              <a:sym typeface="+mn-lt"/>
            </a:endParaRPr>
          </a:p>
        </p:txBody>
      </p:sp>
      <p:sp>
        <p:nvSpPr>
          <p:cNvPr id="49" name="文本框 48">
            <a:extLst>
              <a:ext uri="{FF2B5EF4-FFF2-40B4-BE49-F238E27FC236}">
                <a16:creationId xmlns:a16="http://schemas.microsoft.com/office/drawing/2014/main" id="{AC12D805-2C26-A262-0306-0D61610A4A4F}"/>
              </a:ext>
            </a:extLst>
          </p:cNvPr>
          <p:cNvSpPr txBox="1"/>
          <p:nvPr/>
        </p:nvSpPr>
        <p:spPr>
          <a:xfrm>
            <a:off x="3092413" y="3017426"/>
            <a:ext cx="1680556" cy="230832"/>
          </a:xfrm>
          <a:prstGeom prst="rect">
            <a:avLst/>
          </a:prstGeom>
          <a:noFill/>
        </p:spPr>
        <p:txBody>
          <a:bodyPr wrap="square">
            <a:spAutoFit/>
          </a:bodyPr>
          <a:lstStyle/>
          <a:p>
            <a:r>
              <a:rPr lang="en-US" altLang="zh-CN" sz="900" b="1" dirty="0" err="1">
                <a:solidFill>
                  <a:schemeClr val="bg1"/>
                </a:solidFill>
                <a:latin typeface="Arial" panose="020B0604020202020204" pitchFamily="34" charset="0"/>
                <a:cs typeface="Arial" panose="020B0604020202020204" pitchFamily="34" charset="0"/>
              </a:rPr>
              <a:t>learning_rate</a:t>
            </a:r>
            <a:r>
              <a:rPr lang="en-US" altLang="zh-CN" sz="900" b="1" dirty="0">
                <a:solidFill>
                  <a:schemeClr val="bg1"/>
                </a:solidFill>
                <a:latin typeface="Arial" panose="020B0604020202020204" pitchFamily="34" charset="0"/>
                <a:cs typeface="Arial" panose="020B0604020202020204" pitchFamily="34" charset="0"/>
              </a:rPr>
              <a:t> = 2e-5</a:t>
            </a:r>
            <a:endParaRPr lang="zh-CN" altLang="en-US" sz="900" b="1" dirty="0">
              <a:solidFill>
                <a:schemeClr val="bg1"/>
              </a:solidFill>
              <a:latin typeface="Arial" panose="020B0604020202020204" pitchFamily="34" charset="0"/>
              <a:cs typeface="Arial" panose="020B0604020202020204" pitchFamily="34" charset="0"/>
            </a:endParaRPr>
          </a:p>
        </p:txBody>
      </p:sp>
      <p:sp>
        <p:nvSpPr>
          <p:cNvPr id="51" name="文本框 50">
            <a:extLst>
              <a:ext uri="{FF2B5EF4-FFF2-40B4-BE49-F238E27FC236}">
                <a16:creationId xmlns:a16="http://schemas.microsoft.com/office/drawing/2014/main" id="{674C4483-6EEB-8B8C-F480-08CEF7BF715C}"/>
              </a:ext>
            </a:extLst>
          </p:cNvPr>
          <p:cNvSpPr txBox="1"/>
          <p:nvPr/>
        </p:nvSpPr>
        <p:spPr>
          <a:xfrm>
            <a:off x="3092413" y="2707475"/>
            <a:ext cx="1680556" cy="230832"/>
          </a:xfrm>
          <a:prstGeom prst="rect">
            <a:avLst/>
          </a:prstGeom>
          <a:noFill/>
        </p:spPr>
        <p:txBody>
          <a:bodyPr wrap="square">
            <a:spAutoFit/>
          </a:bodyPr>
          <a:lstStyle/>
          <a:p>
            <a:r>
              <a:rPr lang="en-US" altLang="zh-CN" sz="900" b="1" dirty="0">
                <a:solidFill>
                  <a:schemeClr val="bg1"/>
                </a:solidFill>
                <a:latin typeface="Arial" panose="020B0604020202020204" pitchFamily="34" charset="0"/>
                <a:cs typeface="Arial" panose="020B0604020202020204" pitchFamily="34" charset="0"/>
              </a:rPr>
              <a:t>epoch = 2, </a:t>
            </a:r>
            <a:r>
              <a:rPr lang="en-US" altLang="zh-CN" sz="900" b="1" dirty="0" err="1">
                <a:solidFill>
                  <a:schemeClr val="bg1"/>
                </a:solidFill>
                <a:latin typeface="Arial" panose="020B0604020202020204" pitchFamily="34" charset="0"/>
                <a:cs typeface="Arial" panose="020B0604020202020204" pitchFamily="34" charset="0"/>
              </a:rPr>
              <a:t>batch_size</a:t>
            </a:r>
            <a:r>
              <a:rPr lang="en-US" altLang="zh-CN" sz="900" b="1" dirty="0">
                <a:solidFill>
                  <a:schemeClr val="bg1"/>
                </a:solidFill>
                <a:latin typeface="Arial" panose="020B0604020202020204" pitchFamily="34" charset="0"/>
                <a:cs typeface="Arial" panose="020B0604020202020204" pitchFamily="34" charset="0"/>
              </a:rPr>
              <a:t> = 2</a:t>
            </a:r>
            <a:endParaRPr lang="zh-CN" altLang="en-US" sz="900" b="1" dirty="0">
              <a:solidFill>
                <a:schemeClr val="bg1"/>
              </a:solidFill>
              <a:latin typeface="Arial" panose="020B0604020202020204" pitchFamily="34" charset="0"/>
              <a:cs typeface="Arial" panose="020B0604020202020204" pitchFamily="34" charset="0"/>
            </a:endParaRPr>
          </a:p>
        </p:txBody>
      </p:sp>
      <p:sp>
        <p:nvSpPr>
          <p:cNvPr id="52" name="文本框 51">
            <a:extLst>
              <a:ext uri="{FF2B5EF4-FFF2-40B4-BE49-F238E27FC236}">
                <a16:creationId xmlns:a16="http://schemas.microsoft.com/office/drawing/2014/main" id="{CD028D54-1D89-E3FC-686C-8DBEC991A910}"/>
              </a:ext>
            </a:extLst>
          </p:cNvPr>
          <p:cNvSpPr txBox="1"/>
          <p:nvPr/>
        </p:nvSpPr>
        <p:spPr>
          <a:xfrm>
            <a:off x="4217350" y="1782106"/>
            <a:ext cx="1680556" cy="230832"/>
          </a:xfrm>
          <a:prstGeom prst="rect">
            <a:avLst/>
          </a:prstGeom>
          <a:noFill/>
        </p:spPr>
        <p:txBody>
          <a:bodyPr wrap="square">
            <a:spAutoFit/>
          </a:bodyPr>
          <a:lstStyle/>
          <a:p>
            <a:pPr algn="r"/>
            <a:r>
              <a:rPr lang="en-US" altLang="zh-CN" sz="900" b="1" dirty="0" err="1">
                <a:solidFill>
                  <a:schemeClr val="bg1"/>
                </a:solidFill>
                <a:latin typeface="Arial" panose="020B0604020202020204" pitchFamily="34" charset="0"/>
                <a:cs typeface="Arial" panose="020B0604020202020204" pitchFamily="34" charset="0"/>
              </a:rPr>
              <a:t>learning_rate</a:t>
            </a:r>
            <a:r>
              <a:rPr lang="en-US" altLang="zh-CN" sz="900" b="1" dirty="0">
                <a:solidFill>
                  <a:schemeClr val="bg1"/>
                </a:solidFill>
                <a:latin typeface="Arial" panose="020B0604020202020204" pitchFamily="34" charset="0"/>
                <a:cs typeface="Arial" panose="020B0604020202020204" pitchFamily="34" charset="0"/>
              </a:rPr>
              <a:t> = 5e-6</a:t>
            </a:r>
            <a:endParaRPr lang="zh-CN" altLang="en-US" sz="900" b="1" dirty="0">
              <a:solidFill>
                <a:schemeClr val="bg1"/>
              </a:solidFill>
              <a:latin typeface="Arial" panose="020B0604020202020204" pitchFamily="34" charset="0"/>
              <a:cs typeface="Arial" panose="020B0604020202020204" pitchFamily="34" charset="0"/>
            </a:endParaRPr>
          </a:p>
        </p:txBody>
      </p:sp>
      <p:sp>
        <p:nvSpPr>
          <p:cNvPr id="53" name="文本框 52">
            <a:extLst>
              <a:ext uri="{FF2B5EF4-FFF2-40B4-BE49-F238E27FC236}">
                <a16:creationId xmlns:a16="http://schemas.microsoft.com/office/drawing/2014/main" id="{319AC4D0-4A62-1CA6-CB8B-FA9B85EBA401}"/>
              </a:ext>
            </a:extLst>
          </p:cNvPr>
          <p:cNvSpPr txBox="1"/>
          <p:nvPr/>
        </p:nvSpPr>
        <p:spPr>
          <a:xfrm>
            <a:off x="4217350" y="1472155"/>
            <a:ext cx="1680556" cy="230832"/>
          </a:xfrm>
          <a:prstGeom prst="rect">
            <a:avLst/>
          </a:prstGeom>
          <a:noFill/>
        </p:spPr>
        <p:txBody>
          <a:bodyPr wrap="square">
            <a:spAutoFit/>
          </a:bodyPr>
          <a:lstStyle/>
          <a:p>
            <a:pPr algn="r"/>
            <a:r>
              <a:rPr lang="en-US" altLang="zh-CN" sz="900" b="1" dirty="0">
                <a:solidFill>
                  <a:schemeClr val="bg1"/>
                </a:solidFill>
                <a:latin typeface="Arial" panose="020B0604020202020204" pitchFamily="34" charset="0"/>
                <a:cs typeface="Arial" panose="020B0604020202020204" pitchFamily="34" charset="0"/>
              </a:rPr>
              <a:t>epoch = 10, </a:t>
            </a:r>
            <a:r>
              <a:rPr lang="en-US" altLang="zh-CN" sz="900" b="1" dirty="0" err="1">
                <a:solidFill>
                  <a:schemeClr val="bg1"/>
                </a:solidFill>
                <a:latin typeface="Arial" panose="020B0604020202020204" pitchFamily="34" charset="0"/>
                <a:cs typeface="Arial" panose="020B0604020202020204" pitchFamily="34" charset="0"/>
              </a:rPr>
              <a:t>batch_size</a:t>
            </a:r>
            <a:r>
              <a:rPr lang="en-US" altLang="zh-CN" sz="900" b="1" dirty="0">
                <a:solidFill>
                  <a:schemeClr val="bg1"/>
                </a:solidFill>
                <a:latin typeface="Arial" panose="020B0604020202020204" pitchFamily="34" charset="0"/>
                <a:cs typeface="Arial" panose="020B0604020202020204" pitchFamily="34" charset="0"/>
              </a:rPr>
              <a:t> = 1</a:t>
            </a:r>
            <a:endParaRPr lang="zh-CN" altLang="en-US" sz="900" b="1" dirty="0">
              <a:solidFill>
                <a:schemeClr val="bg1"/>
              </a:solidFill>
              <a:latin typeface="Arial" panose="020B0604020202020204" pitchFamily="34" charset="0"/>
              <a:cs typeface="Arial" panose="020B0604020202020204" pitchFamily="34" charset="0"/>
            </a:endParaRPr>
          </a:p>
        </p:txBody>
      </p:sp>
      <p:pic>
        <p:nvPicPr>
          <p:cNvPr id="54" name="Picture 6" descr="图形用户界面, 文本, 应用程序&#10;&#10;AI 生成的内容可能不正确。">
            <a:extLst>
              <a:ext uri="{FF2B5EF4-FFF2-40B4-BE49-F238E27FC236}">
                <a16:creationId xmlns:a16="http://schemas.microsoft.com/office/drawing/2014/main" id="{C232D391-6181-D383-401B-12133C956E7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237" t="11025" r="3742"/>
          <a:stretch/>
        </p:blipFill>
        <p:spPr bwMode="auto">
          <a:xfrm>
            <a:off x="143074" y="1446644"/>
            <a:ext cx="2536190" cy="2694305"/>
          </a:xfrm>
          <a:prstGeom prst="rect">
            <a:avLst/>
          </a:prstGeom>
          <a:ln>
            <a:noFill/>
          </a:ln>
          <a:extLst>
            <a:ext uri="{53640926-AAD7-44D8-BBD7-CCE9431645EC}">
              <a14:shadowObscured xmlns:a14="http://schemas.microsoft.com/office/drawing/2010/main"/>
            </a:ext>
          </a:extLst>
        </p:spPr>
      </p:pic>
      <p:sp>
        <p:nvSpPr>
          <p:cNvPr id="55" name="箭头: 右 54">
            <a:extLst>
              <a:ext uri="{FF2B5EF4-FFF2-40B4-BE49-F238E27FC236}">
                <a16:creationId xmlns:a16="http://schemas.microsoft.com/office/drawing/2014/main" id="{95436029-8286-3029-1CF5-92878C607A66}"/>
              </a:ext>
            </a:extLst>
          </p:cNvPr>
          <p:cNvSpPr/>
          <p:nvPr/>
        </p:nvSpPr>
        <p:spPr>
          <a:xfrm rot="10800000">
            <a:off x="2709686" y="2793796"/>
            <a:ext cx="304800" cy="398585"/>
          </a:xfrm>
          <a:prstGeom prst="rightArrow">
            <a:avLst/>
          </a:prstGeom>
          <a:solidFill>
            <a:srgbClr val="AD2B5B"/>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îŝḷîḓé-矩形: 圆角 70">
            <a:extLst>
              <a:ext uri="{FF2B5EF4-FFF2-40B4-BE49-F238E27FC236}">
                <a16:creationId xmlns:a16="http://schemas.microsoft.com/office/drawing/2014/main" id="{77352E2D-D348-ACB7-2D9B-602270F41781}"/>
              </a:ext>
            </a:extLst>
          </p:cNvPr>
          <p:cNvSpPr/>
          <p:nvPr/>
        </p:nvSpPr>
        <p:spPr>
          <a:xfrm>
            <a:off x="62924" y="1364323"/>
            <a:ext cx="2616340" cy="2913184"/>
          </a:xfrm>
          <a:prstGeom prst="roundRect">
            <a:avLst>
              <a:gd name="adj" fmla="val 0"/>
            </a:avLst>
          </a:prstGeom>
          <a:noFill/>
          <a:ln w="6350">
            <a:solidFill>
              <a:srgbClr val="D13543"/>
            </a:solid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pic>
        <p:nvPicPr>
          <p:cNvPr id="59" name="Picture 4" descr="图形用户界面, 文本, 应用程序, 电子邮件&#10;&#10;AI 生成的内容可能不正确。">
            <a:extLst>
              <a:ext uri="{FF2B5EF4-FFF2-40B4-BE49-F238E27FC236}">
                <a16:creationId xmlns:a16="http://schemas.microsoft.com/office/drawing/2014/main" id="{82EE7098-2EFD-07DF-B3CF-5BCA1D49E02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546" t="22678" r="5527"/>
          <a:stretch/>
        </p:blipFill>
        <p:spPr bwMode="auto">
          <a:xfrm>
            <a:off x="6416642" y="1364323"/>
            <a:ext cx="2731770" cy="1800860"/>
          </a:xfrm>
          <a:prstGeom prst="rect">
            <a:avLst/>
          </a:prstGeom>
          <a:ln>
            <a:noFill/>
          </a:ln>
          <a:extLst>
            <a:ext uri="{53640926-AAD7-44D8-BBD7-CCE9431645EC}">
              <a14:shadowObscured xmlns:a14="http://schemas.microsoft.com/office/drawing/2010/main"/>
            </a:ext>
          </a:extLst>
        </p:spPr>
      </p:pic>
      <p:sp>
        <p:nvSpPr>
          <p:cNvPr id="60" name="îŝḷîḓé-矩形: 圆角 70">
            <a:extLst>
              <a:ext uri="{FF2B5EF4-FFF2-40B4-BE49-F238E27FC236}">
                <a16:creationId xmlns:a16="http://schemas.microsoft.com/office/drawing/2014/main" id="{2ABBB9E8-67C8-33E8-C447-FB73359221A7}"/>
              </a:ext>
            </a:extLst>
          </p:cNvPr>
          <p:cNvSpPr/>
          <p:nvPr/>
        </p:nvSpPr>
        <p:spPr>
          <a:xfrm>
            <a:off x="6296222" y="1364322"/>
            <a:ext cx="2915825" cy="2913183"/>
          </a:xfrm>
          <a:prstGeom prst="roundRect">
            <a:avLst>
              <a:gd name="adj" fmla="val 0"/>
            </a:avLst>
          </a:prstGeom>
          <a:noFill/>
          <a:ln w="6350">
            <a:solidFill>
              <a:srgbClr val="D13543"/>
            </a:solid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61" name="箭头: 右 60">
            <a:extLst>
              <a:ext uri="{FF2B5EF4-FFF2-40B4-BE49-F238E27FC236}">
                <a16:creationId xmlns:a16="http://schemas.microsoft.com/office/drawing/2014/main" id="{20CD13B1-1041-B851-F299-47A386E20DBA}"/>
              </a:ext>
            </a:extLst>
          </p:cNvPr>
          <p:cNvSpPr/>
          <p:nvPr/>
        </p:nvSpPr>
        <p:spPr>
          <a:xfrm>
            <a:off x="5912587" y="1569952"/>
            <a:ext cx="304800" cy="398585"/>
          </a:xfrm>
          <a:prstGeom prst="rightArrow">
            <a:avLst/>
          </a:prstGeom>
          <a:solidFill>
            <a:srgbClr val="AD2B5B"/>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A0BCF7DE-43B8-90BE-0E8D-2AB8965FA08C}"/>
              </a:ext>
            </a:extLst>
          </p:cNvPr>
          <p:cNvSpPr txBox="1"/>
          <p:nvPr/>
        </p:nvSpPr>
        <p:spPr>
          <a:xfrm>
            <a:off x="1296979" y="346650"/>
            <a:ext cx="6684980" cy="861774"/>
          </a:xfrm>
          <a:prstGeom prst="rect">
            <a:avLst/>
          </a:prstGeom>
          <a:noFill/>
        </p:spPr>
        <p:txBody>
          <a:bodyPr wrap="square">
            <a:spAutoFit/>
          </a:bodyPr>
          <a:lstStyle/>
          <a:p>
            <a:pPr marL="171450" indent="-171450" algn="just">
              <a:buFont typeface="Arial" panose="020B0604020202020204" pitchFamily="34" charset="0"/>
              <a:buChar char="•"/>
            </a:pPr>
            <a:r>
              <a:rPr lang="en-US" altLang="zh-CN" sz="900" dirty="0">
                <a:latin typeface="Arial" panose="020B0604020202020204" pitchFamily="34" charset="0"/>
                <a:cs typeface="Arial" panose="020B0604020202020204" pitchFamily="34" charset="0"/>
              </a:rPr>
              <a:t>When the parameters were set as </a:t>
            </a:r>
            <a:r>
              <a:rPr lang="en-US" altLang="zh-CN" sz="900" b="1" dirty="0">
                <a:solidFill>
                  <a:srgbClr val="AD2B5B"/>
                </a:solidFill>
                <a:latin typeface="Arial" panose="020B0604020202020204" pitchFamily="34" charset="0"/>
                <a:cs typeface="Arial" panose="020B0604020202020204" pitchFamily="34" charset="0"/>
              </a:rPr>
              <a:t>epoch = 2, </a:t>
            </a:r>
            <a:r>
              <a:rPr lang="en-US" altLang="zh-CN" sz="900" b="1" dirty="0" err="1">
                <a:solidFill>
                  <a:srgbClr val="AD2B5B"/>
                </a:solidFill>
                <a:latin typeface="Arial" panose="020B0604020202020204" pitchFamily="34" charset="0"/>
                <a:cs typeface="Arial" panose="020B0604020202020204" pitchFamily="34" charset="0"/>
              </a:rPr>
              <a:t>batch_size</a:t>
            </a:r>
            <a:r>
              <a:rPr lang="en-US" altLang="zh-CN" sz="900" b="1" dirty="0">
                <a:solidFill>
                  <a:srgbClr val="AD2B5B"/>
                </a:solidFill>
                <a:latin typeface="Arial" panose="020B0604020202020204" pitchFamily="34" charset="0"/>
                <a:cs typeface="Arial" panose="020B0604020202020204" pitchFamily="34" charset="0"/>
              </a:rPr>
              <a:t> = 2, and </a:t>
            </a:r>
            <a:r>
              <a:rPr lang="en-US" altLang="zh-CN" sz="900" b="1" dirty="0" err="1">
                <a:solidFill>
                  <a:srgbClr val="AD2B5B"/>
                </a:solidFill>
                <a:latin typeface="Arial" panose="020B0604020202020204" pitchFamily="34" charset="0"/>
                <a:cs typeface="Arial" panose="020B0604020202020204" pitchFamily="34" charset="0"/>
              </a:rPr>
              <a:t>learning_rate</a:t>
            </a:r>
            <a:r>
              <a:rPr lang="en-US" altLang="zh-CN" sz="900" b="1" dirty="0">
                <a:solidFill>
                  <a:srgbClr val="AD2B5B"/>
                </a:solidFill>
                <a:latin typeface="Arial" panose="020B0604020202020204" pitchFamily="34" charset="0"/>
                <a:cs typeface="Arial" panose="020B0604020202020204" pitchFamily="34" charset="0"/>
              </a:rPr>
              <a:t> = 2e-5</a:t>
            </a:r>
            <a:r>
              <a:rPr lang="en-US" altLang="zh-CN" sz="900" dirty="0">
                <a:latin typeface="Arial" panose="020B0604020202020204" pitchFamily="34" charset="0"/>
                <a:cs typeface="Arial" panose="020B0604020202020204" pitchFamily="34" charset="0"/>
              </a:rPr>
              <a:t>, the result is not formatted as our training data. It did give us a menu of cocktails together with their components. but we expected a conversation-like answer with more “subjective” descriptions (e.g., flavors, tastes, effects, etc.) of the alcohols.</a:t>
            </a:r>
          </a:p>
          <a:p>
            <a:pPr marL="171450" indent="-171450" algn="just">
              <a:spcBef>
                <a:spcPts val="600"/>
              </a:spcBef>
              <a:buFont typeface="Arial" panose="020B0604020202020204" pitchFamily="34" charset="0"/>
              <a:buChar char="•"/>
            </a:pPr>
            <a:r>
              <a:rPr lang="en-US" altLang="zh-CN" sz="900" dirty="0">
                <a:latin typeface="Arial" panose="020B0604020202020204" pitchFamily="34" charset="0"/>
                <a:cs typeface="Arial" panose="020B0604020202020204" pitchFamily="34" charset="0"/>
              </a:rPr>
              <a:t>After manually changing the parameter values, we found that </a:t>
            </a:r>
            <a:r>
              <a:rPr lang="en-US" altLang="zh-CN" sz="900" dirty="0">
                <a:solidFill>
                  <a:srgbClr val="AD2B5B"/>
                </a:solidFill>
                <a:latin typeface="Arial" panose="020B0604020202020204" pitchFamily="34" charset="0"/>
                <a:cs typeface="Arial" panose="020B0604020202020204" pitchFamily="34" charset="0"/>
              </a:rPr>
              <a:t>setting </a:t>
            </a:r>
            <a:r>
              <a:rPr lang="en-US" altLang="zh-CN" sz="900" b="1" dirty="0">
                <a:solidFill>
                  <a:srgbClr val="AD2B5B"/>
                </a:solidFill>
                <a:latin typeface="Arial" panose="020B0604020202020204" pitchFamily="34" charset="0"/>
                <a:cs typeface="Arial" panose="020B0604020202020204" pitchFamily="34" charset="0"/>
              </a:rPr>
              <a:t>epoch = 10, </a:t>
            </a:r>
            <a:r>
              <a:rPr lang="en-US" altLang="zh-CN" sz="900" b="1" dirty="0" err="1">
                <a:solidFill>
                  <a:srgbClr val="AD2B5B"/>
                </a:solidFill>
                <a:latin typeface="Arial" panose="020B0604020202020204" pitchFamily="34" charset="0"/>
                <a:cs typeface="Arial" panose="020B0604020202020204" pitchFamily="34" charset="0"/>
              </a:rPr>
              <a:t>batch_size</a:t>
            </a:r>
            <a:r>
              <a:rPr lang="en-US" altLang="zh-CN" sz="900" b="1" dirty="0">
                <a:solidFill>
                  <a:srgbClr val="AD2B5B"/>
                </a:solidFill>
                <a:latin typeface="Arial" panose="020B0604020202020204" pitchFamily="34" charset="0"/>
                <a:cs typeface="Arial" panose="020B0604020202020204" pitchFamily="34" charset="0"/>
              </a:rPr>
              <a:t> = 1, and </a:t>
            </a:r>
            <a:r>
              <a:rPr lang="en-US" altLang="zh-CN" sz="900" b="1" dirty="0" err="1">
                <a:solidFill>
                  <a:srgbClr val="AD2B5B"/>
                </a:solidFill>
                <a:latin typeface="Arial" panose="020B0604020202020204" pitchFamily="34" charset="0"/>
                <a:cs typeface="Arial" panose="020B0604020202020204" pitchFamily="34" charset="0"/>
              </a:rPr>
              <a:t>learning_rate</a:t>
            </a:r>
            <a:r>
              <a:rPr lang="en-US" altLang="zh-CN" sz="900" b="1" dirty="0">
                <a:solidFill>
                  <a:srgbClr val="AD2B5B"/>
                </a:solidFill>
                <a:latin typeface="Arial" panose="020B0604020202020204" pitchFamily="34" charset="0"/>
                <a:cs typeface="Arial" panose="020B0604020202020204" pitchFamily="34" charset="0"/>
              </a:rPr>
              <a:t> = 5e-6 </a:t>
            </a:r>
            <a:r>
              <a:rPr lang="en-US" altLang="zh-CN" sz="900" dirty="0">
                <a:latin typeface="Arial" panose="020B0604020202020204" pitchFamily="34" charset="0"/>
                <a:cs typeface="Arial" panose="020B0604020202020204" pitchFamily="34" charset="0"/>
              </a:rPr>
              <a:t>would give us desired results.</a:t>
            </a:r>
          </a:p>
        </p:txBody>
      </p:sp>
      <p:sp>
        <p:nvSpPr>
          <p:cNvPr id="2" name="文本框 1">
            <a:extLst>
              <a:ext uri="{FF2B5EF4-FFF2-40B4-BE49-F238E27FC236}">
                <a16:creationId xmlns:a16="http://schemas.microsoft.com/office/drawing/2014/main" id="{F5E80D2D-4896-D8E2-80B9-DD77CC55BB1E}"/>
              </a:ext>
            </a:extLst>
          </p:cNvPr>
          <p:cNvSpPr txBox="1"/>
          <p:nvPr/>
        </p:nvSpPr>
        <p:spPr>
          <a:xfrm>
            <a:off x="7136628" y="4988868"/>
            <a:ext cx="2142310"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(58838131)</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8</a:t>
            </a:r>
          </a:p>
        </p:txBody>
      </p:sp>
    </p:spTree>
    <p:extLst>
      <p:ext uri="{BB962C8B-B14F-4D97-AF65-F5344CB8AC3E}">
        <p14:creationId xmlns:p14="http://schemas.microsoft.com/office/powerpoint/2010/main" val="15777670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îŝḷîḓé-矩形: 圆角 70">
            <a:extLst>
              <a:ext uri="{FF2B5EF4-FFF2-40B4-BE49-F238E27FC236}">
                <a16:creationId xmlns:a16="http://schemas.microsoft.com/office/drawing/2014/main" id="{8C79AE63-CED5-CF1C-3378-431C10FF3779}"/>
              </a:ext>
            </a:extLst>
          </p:cNvPr>
          <p:cNvSpPr/>
          <p:nvPr/>
        </p:nvSpPr>
        <p:spPr>
          <a:xfrm>
            <a:off x="437322" y="707432"/>
            <a:ext cx="2463735"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42" name="îŝḷîḓé-矩形: 圆角 70">
            <a:extLst>
              <a:ext uri="{FF2B5EF4-FFF2-40B4-BE49-F238E27FC236}">
                <a16:creationId xmlns:a16="http://schemas.microsoft.com/office/drawing/2014/main" id="{4E4D64BB-5E11-2ECB-B54E-AF2D12B82151}"/>
              </a:ext>
            </a:extLst>
          </p:cNvPr>
          <p:cNvSpPr/>
          <p:nvPr/>
        </p:nvSpPr>
        <p:spPr>
          <a:xfrm>
            <a:off x="3495059" y="707432"/>
            <a:ext cx="2463735"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43" name="îŝḷîḓé-矩形: 圆角 70">
            <a:extLst>
              <a:ext uri="{FF2B5EF4-FFF2-40B4-BE49-F238E27FC236}">
                <a16:creationId xmlns:a16="http://schemas.microsoft.com/office/drawing/2014/main" id="{E06C862A-8898-7E1B-C5B5-66E53DF34D3B}"/>
              </a:ext>
            </a:extLst>
          </p:cNvPr>
          <p:cNvSpPr/>
          <p:nvPr/>
        </p:nvSpPr>
        <p:spPr>
          <a:xfrm>
            <a:off x="6552796" y="707432"/>
            <a:ext cx="2463735"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endParaRPr lang="zh-CN" altLang="en-US" sz="1018" b="1" dirty="0">
              <a:latin typeface="Arial" panose="020B0604020202020204" pitchFamily="34" charset="0"/>
              <a:cs typeface="Arial" panose="020B0604020202020204" pitchFamily="34" charset="0"/>
              <a:sym typeface="+mn-lt"/>
            </a:endParaRPr>
          </a:p>
        </p:txBody>
      </p:sp>
      <p:sp>
        <p:nvSpPr>
          <p:cNvPr id="44" name="文本框 43">
            <a:extLst>
              <a:ext uri="{FF2B5EF4-FFF2-40B4-BE49-F238E27FC236}">
                <a16:creationId xmlns:a16="http://schemas.microsoft.com/office/drawing/2014/main" id="{5C9D794B-9D82-361E-0B0B-EDCEE0F6BF23}"/>
              </a:ext>
            </a:extLst>
          </p:cNvPr>
          <p:cNvSpPr txBox="1"/>
          <p:nvPr/>
        </p:nvSpPr>
        <p:spPr>
          <a:xfrm>
            <a:off x="437322" y="719149"/>
            <a:ext cx="2463735" cy="253916"/>
          </a:xfrm>
          <a:prstGeom prst="rect">
            <a:avLst/>
          </a:prstGeom>
          <a:noFill/>
          <a:effectLst>
            <a:outerShdw blurRad="50800" dist="38100" dir="2700000" algn="tl" rotWithShape="0">
              <a:prstClr val="black">
                <a:alpha val="40000"/>
              </a:prstClr>
            </a:outerShdw>
          </a:effectLst>
        </p:spPr>
        <p:txBody>
          <a:bodyPr wrap="square">
            <a:spAutoFit/>
          </a:bodyPr>
          <a:lstStyle/>
          <a:p>
            <a:pPr algn="ctr"/>
            <a:r>
              <a:rPr lang="en-US" altLang="zh-CN" sz="1050" b="1" dirty="0">
                <a:solidFill>
                  <a:schemeClr val="bg1"/>
                </a:solidFill>
                <a:latin typeface="Arial" panose="020B0604020202020204" pitchFamily="34" charset="0"/>
                <a:cs typeface="Arial" panose="020B0604020202020204" pitchFamily="34" charset="0"/>
              </a:rPr>
              <a:t>01 Chatbot</a:t>
            </a:r>
            <a:endParaRPr lang="zh-CN" altLang="en-US" sz="1050" b="1" dirty="0">
              <a:solidFill>
                <a:schemeClr val="bg1"/>
              </a:solidFill>
              <a:latin typeface="Arial" panose="020B0604020202020204" pitchFamily="34" charset="0"/>
              <a:cs typeface="Arial" panose="020B0604020202020204" pitchFamily="34" charset="0"/>
            </a:endParaRPr>
          </a:p>
        </p:txBody>
      </p:sp>
      <p:sp>
        <p:nvSpPr>
          <p:cNvPr id="45" name="文本框 44">
            <a:extLst>
              <a:ext uri="{FF2B5EF4-FFF2-40B4-BE49-F238E27FC236}">
                <a16:creationId xmlns:a16="http://schemas.microsoft.com/office/drawing/2014/main" id="{95251F07-1079-F73C-9074-91F514CB4953}"/>
              </a:ext>
            </a:extLst>
          </p:cNvPr>
          <p:cNvSpPr txBox="1"/>
          <p:nvPr/>
        </p:nvSpPr>
        <p:spPr>
          <a:xfrm>
            <a:off x="3521288" y="719149"/>
            <a:ext cx="2411352" cy="253916"/>
          </a:xfrm>
          <a:prstGeom prst="rect">
            <a:avLst/>
          </a:prstGeom>
          <a:noFill/>
          <a:effectLst>
            <a:outerShdw blurRad="50800" dist="38100" dir="2700000" algn="tl" rotWithShape="0">
              <a:prstClr val="black">
                <a:alpha val="40000"/>
              </a:prstClr>
            </a:outerShdw>
          </a:effectLst>
        </p:spPr>
        <p:txBody>
          <a:bodyPr wrap="square">
            <a:spAutoFit/>
          </a:bodyPr>
          <a:lstStyle/>
          <a:p>
            <a:pPr algn="ctr"/>
            <a:r>
              <a:rPr lang="en-US" altLang="zh-CN" sz="1050" b="1" dirty="0">
                <a:solidFill>
                  <a:schemeClr val="bg1"/>
                </a:solidFill>
                <a:latin typeface="Arial" panose="020B0604020202020204" pitchFamily="34" charset="0"/>
                <a:cs typeface="Arial" panose="020B0604020202020204" pitchFamily="34" charset="0"/>
              </a:rPr>
              <a:t>02 Search Engines</a:t>
            </a:r>
            <a:endParaRPr lang="zh-CN" altLang="en-US" sz="1050" b="1" dirty="0">
              <a:solidFill>
                <a:schemeClr val="bg1"/>
              </a:solidFill>
              <a:latin typeface="Arial" panose="020B0604020202020204" pitchFamily="34" charset="0"/>
              <a:cs typeface="Arial" panose="020B0604020202020204" pitchFamily="34" charset="0"/>
            </a:endParaRPr>
          </a:p>
        </p:txBody>
      </p:sp>
      <p:sp>
        <p:nvSpPr>
          <p:cNvPr id="46" name="文本框 45">
            <a:extLst>
              <a:ext uri="{FF2B5EF4-FFF2-40B4-BE49-F238E27FC236}">
                <a16:creationId xmlns:a16="http://schemas.microsoft.com/office/drawing/2014/main" id="{1A5A4F19-FB6B-A260-3C2E-F8922A467074}"/>
              </a:ext>
            </a:extLst>
          </p:cNvPr>
          <p:cNvSpPr txBox="1"/>
          <p:nvPr/>
        </p:nvSpPr>
        <p:spPr>
          <a:xfrm>
            <a:off x="6552796" y="719149"/>
            <a:ext cx="2463735" cy="253916"/>
          </a:xfrm>
          <a:prstGeom prst="rect">
            <a:avLst/>
          </a:prstGeom>
          <a:noFill/>
          <a:effectLst>
            <a:outerShdw blurRad="50800" dist="38100" dir="2700000" algn="tl" rotWithShape="0">
              <a:prstClr val="black">
                <a:alpha val="40000"/>
              </a:prstClr>
            </a:outerShdw>
          </a:effectLst>
        </p:spPr>
        <p:txBody>
          <a:bodyPr wrap="square">
            <a:spAutoFit/>
          </a:bodyPr>
          <a:lstStyle/>
          <a:p>
            <a:pPr algn="ctr"/>
            <a:r>
              <a:rPr lang="en-US" altLang="zh-CN" sz="1050" b="1" dirty="0">
                <a:solidFill>
                  <a:schemeClr val="bg1"/>
                </a:solidFill>
                <a:latin typeface="Arial" panose="020B0604020202020204" pitchFamily="34" charset="0"/>
                <a:cs typeface="Arial" panose="020B0604020202020204" pitchFamily="34" charset="0"/>
              </a:rPr>
              <a:t>03 Favorite collections</a:t>
            </a:r>
            <a:endParaRPr lang="zh-CN" altLang="en-US" sz="1050" b="1" dirty="0">
              <a:solidFill>
                <a:schemeClr val="bg1"/>
              </a:solidFill>
              <a:latin typeface="Arial" panose="020B0604020202020204" pitchFamily="34" charset="0"/>
              <a:cs typeface="Arial" panose="020B0604020202020204" pitchFamily="34" charset="0"/>
            </a:endParaRPr>
          </a:p>
        </p:txBody>
      </p:sp>
      <p:sp>
        <p:nvSpPr>
          <p:cNvPr id="10" name="文本框 9">
            <a:extLst>
              <a:ext uri="{FF2B5EF4-FFF2-40B4-BE49-F238E27FC236}">
                <a16:creationId xmlns:a16="http://schemas.microsoft.com/office/drawing/2014/main" id="{75B33B2D-39D2-08D7-F90E-954A7B2573D8}"/>
              </a:ext>
            </a:extLst>
          </p:cNvPr>
          <p:cNvSpPr txBox="1"/>
          <p:nvPr/>
        </p:nvSpPr>
        <p:spPr>
          <a:xfrm>
            <a:off x="1296979" y="108683"/>
            <a:ext cx="2677336" cy="307777"/>
          </a:xfrm>
          <a:prstGeom prst="rect">
            <a:avLst/>
          </a:prstGeom>
          <a:noFill/>
        </p:spPr>
        <p:txBody>
          <a:bodyPr wrap="none" rtlCol="0">
            <a:spAutoFit/>
          </a:bodyPr>
          <a:lstStyle/>
          <a:p>
            <a:r>
              <a:rPr lang="en-US" altLang="zh-CN" sz="1400" b="1" dirty="0">
                <a:solidFill>
                  <a:srgbClr val="2D3B45"/>
                </a:solidFill>
                <a:latin typeface="Arial" panose="020B0604020202020204" pitchFamily="34" charset="0"/>
                <a:cs typeface="Arial" panose="020B0604020202020204" pitchFamily="34" charset="0"/>
                <a:sym typeface="+mn-lt"/>
              </a:rPr>
              <a:t>Results _</a:t>
            </a:r>
            <a:r>
              <a:rPr lang="en-US" altLang="zh-CN" sz="1400" b="1" dirty="0">
                <a:solidFill>
                  <a:srgbClr val="2D3B45"/>
                </a:solidFill>
                <a:latin typeface="Arial" panose="020B0604020202020204" pitchFamily="34" charset="0"/>
                <a:cs typeface="Arial" panose="020B0604020202020204" pitchFamily="34" charset="0"/>
              </a:rPr>
              <a:t> Front-end webpage</a:t>
            </a:r>
            <a:endParaRPr lang="zh-CN" altLang="en-US" sz="1400" b="1" dirty="0">
              <a:solidFill>
                <a:srgbClr val="2D3B45"/>
              </a:solidFill>
              <a:latin typeface="Arial" panose="020B0604020202020204" pitchFamily="34" charset="0"/>
              <a:cs typeface="Arial" panose="020B0604020202020204" pitchFamily="34" charset="0"/>
              <a:sym typeface="+mn-lt"/>
            </a:endParaRPr>
          </a:p>
        </p:txBody>
      </p:sp>
      <p:sp>
        <p:nvSpPr>
          <p:cNvPr id="11" name="îŝḷîḓé-矩形: 圆角 70">
            <a:extLst>
              <a:ext uri="{FF2B5EF4-FFF2-40B4-BE49-F238E27FC236}">
                <a16:creationId xmlns:a16="http://schemas.microsoft.com/office/drawing/2014/main" id="{4F55CB22-598E-3197-B48D-D62B8405374E}"/>
              </a:ext>
            </a:extLst>
          </p:cNvPr>
          <p:cNvSpPr/>
          <p:nvPr/>
        </p:nvSpPr>
        <p:spPr>
          <a:xfrm>
            <a:off x="389082" y="142990"/>
            <a:ext cx="810101" cy="256223"/>
          </a:xfrm>
          <a:prstGeom prst="roundRect">
            <a:avLst>
              <a:gd name="adj" fmla="val 13693"/>
            </a:avLst>
          </a:prstGeom>
          <a:gradFill flip="none" rotWithShape="1">
            <a:gsLst>
              <a:gs pos="35000">
                <a:srgbClr val="981B49"/>
              </a:gs>
              <a:gs pos="75000">
                <a:srgbClr val="D13543"/>
              </a:gs>
              <a:gs pos="100000">
                <a:srgbClr val="DA5B39"/>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sz="1018" b="1" dirty="0">
                <a:latin typeface="Arial" panose="020B0604020202020204" pitchFamily="34" charset="0"/>
                <a:cs typeface="Arial" panose="020B0604020202020204" pitchFamily="34" charset="0"/>
                <a:sym typeface="+mn-lt"/>
              </a:rPr>
              <a:t>03</a:t>
            </a:r>
            <a:endParaRPr lang="zh-CN" altLang="en-US" sz="1018" b="1" dirty="0">
              <a:latin typeface="Arial" panose="020B0604020202020204" pitchFamily="34" charset="0"/>
              <a:cs typeface="Arial" panose="020B0604020202020204" pitchFamily="34" charset="0"/>
              <a:sym typeface="+mn-lt"/>
            </a:endParaRPr>
          </a:p>
        </p:txBody>
      </p:sp>
      <p:pic>
        <p:nvPicPr>
          <p:cNvPr id="32" name="图片 31" descr="图形用户界面, 应用程序&#10;&#10;AI 生成的内容可能不正确。">
            <a:extLst>
              <a:ext uri="{FF2B5EF4-FFF2-40B4-BE49-F238E27FC236}">
                <a16:creationId xmlns:a16="http://schemas.microsoft.com/office/drawing/2014/main" id="{797A9085-102E-B00C-1BE6-7E68AC257A7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5503" y="1042014"/>
            <a:ext cx="2437581" cy="668710"/>
          </a:xfrm>
          <a:prstGeom prst="rect">
            <a:avLst/>
          </a:prstGeom>
          <a:noFill/>
          <a:ln>
            <a:noFill/>
          </a:ln>
        </p:spPr>
      </p:pic>
      <p:pic>
        <p:nvPicPr>
          <p:cNvPr id="33" name="图片 32" descr="图形用户界面, 文本, 应用程序, 电子邮件&#10;&#10;描述已自动生成">
            <a:extLst>
              <a:ext uri="{FF2B5EF4-FFF2-40B4-BE49-F238E27FC236}">
                <a16:creationId xmlns:a16="http://schemas.microsoft.com/office/drawing/2014/main" id="{9A0A09B3-CD6B-CE34-5FB9-9BCC62C6D02A}"/>
              </a:ext>
            </a:extLst>
          </p:cNvPr>
          <p:cNvPicPr>
            <a:picLocks noChangeAspect="1"/>
          </p:cNvPicPr>
          <p:nvPr/>
        </p:nvPicPr>
        <p:blipFill>
          <a:blip r:embed="rId4"/>
          <a:stretch>
            <a:fillRect/>
          </a:stretch>
        </p:blipFill>
        <p:spPr>
          <a:xfrm>
            <a:off x="435503" y="2499146"/>
            <a:ext cx="2437581" cy="1021079"/>
          </a:xfrm>
          <a:prstGeom prst="rect">
            <a:avLst/>
          </a:prstGeom>
        </p:spPr>
      </p:pic>
      <p:sp>
        <p:nvSpPr>
          <p:cNvPr id="37" name="文本框 36">
            <a:extLst>
              <a:ext uri="{FF2B5EF4-FFF2-40B4-BE49-F238E27FC236}">
                <a16:creationId xmlns:a16="http://schemas.microsoft.com/office/drawing/2014/main" id="{F06605AF-120A-8A77-0FD4-4EF71E6ABBEA}"/>
              </a:ext>
            </a:extLst>
          </p:cNvPr>
          <p:cNvSpPr txBox="1"/>
          <p:nvPr/>
        </p:nvSpPr>
        <p:spPr>
          <a:xfrm>
            <a:off x="824531" y="1711709"/>
            <a:ext cx="1658006" cy="230832"/>
          </a:xfrm>
          <a:prstGeom prst="rect">
            <a:avLst/>
          </a:prstGeom>
          <a:noFill/>
        </p:spPr>
        <p:txBody>
          <a:bodyPr wrap="square">
            <a:spAutoFit/>
          </a:bodyPr>
          <a:lstStyle/>
          <a:p>
            <a:pPr algn="ctr"/>
            <a:r>
              <a:rPr lang="en-US" altLang="zh-CN" sz="900" dirty="0">
                <a:latin typeface="Arial" panose="020B0604020202020204" pitchFamily="34" charset="0"/>
                <a:cs typeface="Arial" panose="020B0604020202020204" pitchFamily="34" charset="0"/>
              </a:rPr>
              <a:t>Fine-tuned Chatbot </a:t>
            </a:r>
            <a:endParaRPr lang="zh-CN" altLang="en-US" sz="900" dirty="0">
              <a:latin typeface="Arial" panose="020B0604020202020204" pitchFamily="34" charset="0"/>
              <a:cs typeface="Arial" panose="020B0604020202020204" pitchFamily="34" charset="0"/>
            </a:endParaRPr>
          </a:p>
        </p:txBody>
      </p:sp>
      <p:sp>
        <p:nvSpPr>
          <p:cNvPr id="39" name="文本框 38">
            <a:extLst>
              <a:ext uri="{FF2B5EF4-FFF2-40B4-BE49-F238E27FC236}">
                <a16:creationId xmlns:a16="http://schemas.microsoft.com/office/drawing/2014/main" id="{16AD22BC-1D7F-BC64-28F3-FDC7EB701C38}"/>
              </a:ext>
            </a:extLst>
          </p:cNvPr>
          <p:cNvSpPr txBox="1"/>
          <p:nvPr/>
        </p:nvSpPr>
        <p:spPr>
          <a:xfrm>
            <a:off x="840186" y="3520225"/>
            <a:ext cx="1658006" cy="230832"/>
          </a:xfrm>
          <a:prstGeom prst="rect">
            <a:avLst/>
          </a:prstGeom>
          <a:noFill/>
        </p:spPr>
        <p:txBody>
          <a:bodyPr wrap="square">
            <a:spAutoFit/>
          </a:bodyPr>
          <a:lstStyle/>
          <a:p>
            <a:pPr algn="ctr"/>
            <a:r>
              <a:rPr lang="en-US" altLang="zh-CN" sz="900" dirty="0">
                <a:effectLst/>
                <a:latin typeface="Arial" panose="020B0604020202020204" pitchFamily="34" charset="0"/>
                <a:ea typeface="Times New Roman" panose="02020603050405020304" pitchFamily="18" charset="0"/>
                <a:cs typeface="Arial" panose="020B0604020202020204" pitchFamily="34" charset="0"/>
              </a:rPr>
              <a:t>RAG Chatbot</a:t>
            </a:r>
            <a:endParaRPr lang="zh-CN" altLang="en-US" sz="900" dirty="0">
              <a:latin typeface="Arial" panose="020B0604020202020204" pitchFamily="34" charset="0"/>
              <a:cs typeface="Arial" panose="020B0604020202020204" pitchFamily="34" charset="0"/>
            </a:endParaRPr>
          </a:p>
        </p:txBody>
      </p:sp>
      <p:pic>
        <p:nvPicPr>
          <p:cNvPr id="47" name="图片 46" descr="图形用户界面, 应用程序&#10;&#10;AI 生成的内容可能不正确。">
            <a:extLst>
              <a:ext uri="{FF2B5EF4-FFF2-40B4-BE49-F238E27FC236}">
                <a16:creationId xmlns:a16="http://schemas.microsoft.com/office/drawing/2014/main" id="{BA2B14CE-2DB7-569C-D6F6-556AA657BAF0}"/>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95059" y="1026814"/>
            <a:ext cx="2437581" cy="2227543"/>
          </a:xfrm>
          <a:prstGeom prst="rect">
            <a:avLst/>
          </a:prstGeom>
          <a:noFill/>
          <a:ln>
            <a:noFill/>
          </a:ln>
        </p:spPr>
      </p:pic>
      <p:pic>
        <p:nvPicPr>
          <p:cNvPr id="48" name="图片 47" descr="电脑屏幕截图&#10;&#10;AI 生成的内容可能不正确。">
            <a:extLst>
              <a:ext uri="{FF2B5EF4-FFF2-40B4-BE49-F238E27FC236}">
                <a16:creationId xmlns:a16="http://schemas.microsoft.com/office/drawing/2014/main" id="{6D3D84B2-B8F9-084E-80BE-EF1876DCC0B7}"/>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521288" y="3254357"/>
            <a:ext cx="2411351" cy="1965343"/>
          </a:xfrm>
          <a:prstGeom prst="rect">
            <a:avLst/>
          </a:prstGeom>
          <a:noFill/>
          <a:ln>
            <a:noFill/>
          </a:ln>
        </p:spPr>
      </p:pic>
      <p:pic>
        <p:nvPicPr>
          <p:cNvPr id="2" name="图片 1" descr="图形用户界面, 应用程序&#10;&#10;AI 生成的内容可能不正确。">
            <a:extLst>
              <a:ext uri="{FF2B5EF4-FFF2-40B4-BE49-F238E27FC236}">
                <a16:creationId xmlns:a16="http://schemas.microsoft.com/office/drawing/2014/main" id="{19067D73-2991-BF71-2939-6971F68B2CDC}"/>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3724" t="7816" r="16783" b="5412"/>
          <a:stretch/>
        </p:blipFill>
        <p:spPr bwMode="auto">
          <a:xfrm>
            <a:off x="6552796" y="1026814"/>
            <a:ext cx="2457294" cy="2889578"/>
          </a:xfrm>
          <a:prstGeom prst="rect">
            <a:avLst/>
          </a:prstGeom>
          <a:noFill/>
          <a:ln>
            <a:noFill/>
          </a:ln>
          <a:extLst>
            <a:ext uri="{53640926-AAD7-44D8-BBD7-CCE9431645EC}">
              <a14:shadowObscured xmlns:a14="http://schemas.microsoft.com/office/drawing/2010/main"/>
            </a:ext>
          </a:extLst>
        </p:spPr>
      </p:pic>
      <p:sp>
        <p:nvSpPr>
          <p:cNvPr id="3" name="文本框 2">
            <a:extLst>
              <a:ext uri="{FF2B5EF4-FFF2-40B4-BE49-F238E27FC236}">
                <a16:creationId xmlns:a16="http://schemas.microsoft.com/office/drawing/2014/main" id="{E1B723B4-AC19-4E82-3B9A-F008B2BE3FE3}"/>
              </a:ext>
            </a:extLst>
          </p:cNvPr>
          <p:cNvSpPr txBox="1"/>
          <p:nvPr/>
        </p:nvSpPr>
        <p:spPr>
          <a:xfrm>
            <a:off x="7136628" y="4988868"/>
            <a:ext cx="2142310" cy="230832"/>
          </a:xfrm>
          <a:prstGeom prst="rect">
            <a:avLst/>
          </a:prstGeom>
          <a:noFill/>
        </p:spPr>
        <p:txBody>
          <a:bodyPr wrap="square">
            <a:spAutoFit/>
          </a:bodyPr>
          <a:lstStyle/>
          <a:p>
            <a:pPr algn="r">
              <a:spcBef>
                <a:spcPts val="600"/>
              </a:spcBef>
            </a:pP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(58868018)</a:t>
            </a:r>
            <a:r>
              <a:rPr lang="zh-CN" altLang="en-US" sz="900" b="1" dirty="0">
                <a:solidFill>
                  <a:schemeClr val="tx1">
                    <a:lumMod val="95000"/>
                    <a:lumOff val="5000"/>
                  </a:schemeClr>
                </a:solidFill>
                <a:latin typeface="Arial" panose="020B0604020202020204" pitchFamily="34" charset="0"/>
                <a:cs typeface="Arial" panose="020B0604020202020204" pitchFamily="34" charset="0"/>
                <a:sym typeface="+mn-lt"/>
              </a:rPr>
              <a:t> </a:t>
            </a:r>
            <a:r>
              <a:rPr lang="en-US" altLang="zh-CN" sz="900" b="1" dirty="0">
                <a:solidFill>
                  <a:schemeClr val="tx1">
                    <a:lumMod val="95000"/>
                    <a:lumOff val="5000"/>
                  </a:schemeClr>
                </a:solidFill>
                <a:latin typeface="Arial" panose="020B0604020202020204" pitchFamily="34" charset="0"/>
                <a:cs typeface="Arial" panose="020B0604020202020204" pitchFamily="34" charset="0"/>
                <a:sym typeface="+mn-lt"/>
              </a:rPr>
              <a:t>9</a:t>
            </a:r>
          </a:p>
        </p:txBody>
      </p:sp>
    </p:spTree>
    <p:extLst>
      <p:ext uri="{BB962C8B-B14F-4D97-AF65-F5344CB8AC3E}">
        <p14:creationId xmlns:p14="http://schemas.microsoft.com/office/powerpoint/2010/main" val="220663929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简约风会议通用PPT模板"/>
</p:tagLst>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5145</TotalTime>
  <Words>2190</Words>
  <Application>Microsoft Macintosh PowerPoint</Application>
  <PresentationFormat>自定义</PresentationFormat>
  <Paragraphs>204</Paragraphs>
  <Slides>14</Slides>
  <Notes>14</Notes>
  <HiddenSlides>0</HiddenSlides>
  <MMClips>3</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14</vt:i4>
      </vt:variant>
    </vt:vector>
  </HeadingPairs>
  <TitlesOfParts>
    <vt:vector size="20" baseType="lpstr">
      <vt:lpstr>等线</vt:lpstr>
      <vt:lpstr>Arial</vt:lpstr>
      <vt:lpstr>Calibri</vt:lpstr>
      <vt:lpstr>Calibri Light</vt:lpstr>
      <vt:lpstr>自定义设计方案</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葡萄红酒</dc:title>
  <dc:subject>PPT</dc:subject>
  <dc:creator>第一PPT</dc:creator>
  <cp:keywords>www.1ppt.com</cp:keywords>
  <dc:description>www.1ppt.com</dc:description>
  <cp:lastModifiedBy>DU Qinshu</cp:lastModifiedBy>
  <cp:revision>122</cp:revision>
  <dcterms:created xsi:type="dcterms:W3CDTF">2017-11-13T23:14:28Z</dcterms:created>
  <dcterms:modified xsi:type="dcterms:W3CDTF">2025-05-21T09:34:29Z</dcterms:modified>
  <cp:category>PPT</cp:category>
</cp:coreProperties>
</file>

<file path=docProps/thumbnail.jpeg>
</file>